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61" r:id="rId5"/>
    <p:sldId id="281" r:id="rId6"/>
    <p:sldId id="283" r:id="rId7"/>
    <p:sldId id="290" r:id="rId8"/>
    <p:sldId id="284" r:id="rId9"/>
    <p:sldId id="299" r:id="rId10"/>
    <p:sldId id="282" r:id="rId11"/>
    <p:sldId id="285" r:id="rId12"/>
    <p:sldId id="300" r:id="rId13"/>
    <p:sldId id="287" r:id="rId14"/>
    <p:sldId id="288" r:id="rId15"/>
    <p:sldId id="289" r:id="rId16"/>
    <p:sldId id="298" r:id="rId17"/>
    <p:sldId id="277" r:id="rId18"/>
    <p:sldId id="28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6" r:id="rId42"/>
    <p:sldId id="324" r:id="rId43"/>
    <p:sldId id="325" r:id="rId44"/>
    <p:sldId id="327" r:id="rId45"/>
    <p:sldId id="328" r:id="rId46"/>
    <p:sldId id="329" r:id="rId47"/>
    <p:sldId id="330" r:id="rId48"/>
    <p:sldId id="331" r:id="rId49"/>
    <p:sldId id="265" r:id="rId50"/>
    <p:sldId id="297" r:id="rId51"/>
    <p:sldId id="270" r:id="rId52"/>
    <p:sldId id="292" r:id="rId53"/>
    <p:sldId id="291" r:id="rId54"/>
    <p:sldId id="271" r:id="rId55"/>
    <p:sldId id="293" r:id="rId56"/>
    <p:sldId id="295" r:id="rId57"/>
    <p:sldId id="296" r:id="rId58"/>
    <p:sldId id="309" r:id="rId59"/>
    <p:sldId id="286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94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A2689-ECFA-4F9C-83A4-5B6D722F838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10AEBA0-5CE9-4CCC-AB7E-81A39BB51016}">
      <dgm:prSet phldrT="[文本]"/>
      <dgm:spPr/>
      <dgm:t>
        <a:bodyPr/>
        <a:lstStyle/>
        <a:p>
          <a:r>
            <a:rPr lang="en-US" altLang="zh-CN" i="0" dirty="0" err="1"/>
            <a:t>ρ</a:t>
          </a:r>
          <a:r>
            <a:rPr lang="en-US" altLang="zh-CN" i="1" baseline="-25000" dirty="0" err="1"/>
            <a:t>j</a:t>
          </a:r>
          <a:endParaRPr lang="zh-CN" altLang="en-US" baseline="-25000" dirty="0"/>
        </a:p>
      </dgm:t>
    </dgm:pt>
    <dgm:pt modelId="{E6480F1D-2695-4678-99E4-4BD4CCA52EAC}" type="parTrans" cxnId="{BAF99302-AF30-4AFB-AE52-97A4323DD5AA}">
      <dgm:prSet/>
      <dgm:spPr/>
      <dgm:t>
        <a:bodyPr/>
        <a:lstStyle/>
        <a:p>
          <a:endParaRPr lang="zh-CN" altLang="en-US"/>
        </a:p>
      </dgm:t>
    </dgm:pt>
    <dgm:pt modelId="{BCD24878-F5FD-4A92-8021-1590710F7D54}" type="sibTrans" cxnId="{BAF99302-AF30-4AFB-AE52-97A4323DD5AA}">
      <dgm:prSet/>
      <dgm:spPr/>
      <dgm:t>
        <a:bodyPr/>
        <a:lstStyle/>
        <a:p>
          <a:endParaRPr lang="zh-CN" altLang="en-US"/>
        </a:p>
      </dgm:t>
    </dgm:pt>
    <dgm:pt modelId="{A26BED55-EE02-448F-992F-9E0B313B1797}">
      <dgm:prSet phldrT="[文本]"/>
      <dgm:spPr/>
      <dgm:t>
        <a:bodyPr/>
        <a:lstStyle/>
        <a:p>
          <a:r>
            <a:rPr lang="en-US" altLang="zh-CN" dirty="0"/>
            <a:t>V</a:t>
          </a:r>
          <a:r>
            <a:rPr lang="en-US" altLang="zh-CN" baseline="-25000" dirty="0"/>
            <a:t>H, </a:t>
          </a:r>
          <a:r>
            <a:rPr lang="en-US" altLang="zh-CN" dirty="0" err="1"/>
            <a:t>V</a:t>
          </a:r>
          <a:r>
            <a:rPr lang="en-US" altLang="zh-CN" baseline="-25000" dirty="0" err="1"/>
            <a:t>xc</a:t>
          </a:r>
          <a:endParaRPr lang="zh-CN" altLang="en-US" baseline="-25000" dirty="0"/>
        </a:p>
      </dgm:t>
    </dgm:pt>
    <dgm:pt modelId="{1DAAE97F-E2B3-4D4B-8D29-EBBF3018543E}" type="parTrans" cxnId="{D900A18A-98BC-4237-B51E-A58DFF7CE62B}">
      <dgm:prSet/>
      <dgm:spPr/>
      <dgm:t>
        <a:bodyPr/>
        <a:lstStyle/>
        <a:p>
          <a:endParaRPr lang="zh-CN" altLang="en-US"/>
        </a:p>
      </dgm:t>
    </dgm:pt>
    <dgm:pt modelId="{C1EFA0B0-EDFD-44D8-8126-831C27A9FC53}" type="sibTrans" cxnId="{D900A18A-98BC-4237-B51E-A58DFF7CE62B}">
      <dgm:prSet/>
      <dgm:spPr/>
      <dgm:t>
        <a:bodyPr/>
        <a:lstStyle/>
        <a:p>
          <a:endParaRPr lang="zh-CN" altLang="en-US"/>
        </a:p>
      </dgm:t>
    </dgm:pt>
    <dgm:pt modelId="{31C450E7-6220-4177-B243-12F0B774453E}">
      <dgm:prSet phldrT="[文本]"/>
      <dgm:spPr/>
      <dgm:t>
        <a:bodyPr/>
        <a:lstStyle/>
        <a:p>
          <a:r>
            <a:rPr lang="en-US" altLang="zh-CN" dirty="0" err="1"/>
            <a:t>ψ</a:t>
          </a:r>
          <a:r>
            <a:rPr lang="en-US" altLang="zh-CN" baseline="-25000" dirty="0" err="1"/>
            <a:t>i</a:t>
          </a:r>
          <a:r>
            <a:rPr lang="en-US" altLang="zh-CN" dirty="0"/>
            <a:t>, </a:t>
          </a:r>
          <a:r>
            <a:rPr lang="en-US" altLang="zh-CN" dirty="0" err="1"/>
            <a:t>ε</a:t>
          </a:r>
          <a:r>
            <a:rPr lang="en-US" altLang="zh-CN" baseline="-25000" dirty="0" err="1"/>
            <a:t>i</a:t>
          </a:r>
          <a:endParaRPr lang="zh-CN" altLang="en-US" baseline="-25000" dirty="0"/>
        </a:p>
      </dgm:t>
    </dgm:pt>
    <dgm:pt modelId="{0CBA2DB2-F3B1-4FB8-831E-53F7BE1C05B4}" type="parTrans" cxnId="{52C48797-46F8-4DDE-B737-61B5E4623F91}">
      <dgm:prSet/>
      <dgm:spPr/>
      <dgm:t>
        <a:bodyPr/>
        <a:lstStyle/>
        <a:p>
          <a:endParaRPr lang="zh-CN" altLang="en-US"/>
        </a:p>
      </dgm:t>
    </dgm:pt>
    <dgm:pt modelId="{FFC1126E-9245-449E-B3DB-0B1093384570}" type="sibTrans" cxnId="{52C48797-46F8-4DDE-B737-61B5E4623F91}">
      <dgm:prSet/>
      <dgm:spPr/>
      <dgm:t>
        <a:bodyPr/>
        <a:lstStyle/>
        <a:p>
          <a:endParaRPr lang="zh-CN" altLang="en-US"/>
        </a:p>
      </dgm:t>
    </dgm:pt>
    <dgm:pt modelId="{6A1E2D3C-458A-4FEF-806F-DE16CB079A5F}">
      <dgm:prSet phldrT="[文本]"/>
      <dgm:spPr/>
      <dgm:t>
        <a:bodyPr/>
        <a:lstStyle/>
        <a:p>
          <a:r>
            <a:rPr lang="en-US" altLang="zh-CN" dirty="0"/>
            <a:t>ρ</a:t>
          </a:r>
          <a:r>
            <a:rPr lang="en-US" altLang="zh-CN" baseline="-25000" dirty="0"/>
            <a:t>j+1</a:t>
          </a:r>
          <a:r>
            <a:rPr lang="en-US" altLang="zh-CN" dirty="0"/>
            <a:t>=</a:t>
          </a:r>
          <a:r>
            <a:rPr lang="en-US" altLang="zh-CN" dirty="0" err="1"/>
            <a:t>ρ</a:t>
          </a:r>
          <a:r>
            <a:rPr lang="en-US" altLang="zh-CN" baseline="-25000" dirty="0" err="1"/>
            <a:t>j</a:t>
          </a:r>
          <a:r>
            <a:rPr lang="en-US" altLang="zh-CN" dirty="0"/>
            <a:t>?</a:t>
          </a:r>
          <a:endParaRPr lang="zh-CN" altLang="en-US" dirty="0"/>
        </a:p>
      </dgm:t>
    </dgm:pt>
    <dgm:pt modelId="{0DA17468-BED6-45A2-931C-1575CB8545E7}" type="parTrans" cxnId="{1079B281-DF15-45F7-9995-B4F7E1B94F0B}">
      <dgm:prSet/>
      <dgm:spPr/>
      <dgm:t>
        <a:bodyPr/>
        <a:lstStyle/>
        <a:p>
          <a:endParaRPr lang="zh-CN" altLang="en-US"/>
        </a:p>
      </dgm:t>
    </dgm:pt>
    <dgm:pt modelId="{BF53CD2B-A64D-4FA6-97C0-0F4071BA8022}" type="sibTrans" cxnId="{1079B281-DF15-45F7-9995-B4F7E1B94F0B}">
      <dgm:prSet/>
      <dgm:spPr/>
      <dgm:t>
        <a:bodyPr/>
        <a:lstStyle/>
        <a:p>
          <a:endParaRPr lang="zh-CN" altLang="en-US"/>
        </a:p>
      </dgm:t>
    </dgm:pt>
    <dgm:pt modelId="{99960F9B-B23D-4D5D-8026-C02BBA0CC3FE}" type="pres">
      <dgm:prSet presAssocID="{CE9A2689-ECFA-4F9C-83A4-5B6D722F838C}" presName="cycle" presStyleCnt="0">
        <dgm:presLayoutVars>
          <dgm:dir/>
          <dgm:resizeHandles val="exact"/>
        </dgm:presLayoutVars>
      </dgm:prSet>
      <dgm:spPr/>
    </dgm:pt>
    <dgm:pt modelId="{CC7856F6-F52C-41A4-9C74-2622DD7249EF}" type="pres">
      <dgm:prSet presAssocID="{410AEBA0-5CE9-4CCC-AB7E-81A39BB51016}" presName="node" presStyleLbl="node1" presStyleIdx="0" presStyleCnt="4">
        <dgm:presLayoutVars>
          <dgm:bulletEnabled val="1"/>
        </dgm:presLayoutVars>
      </dgm:prSet>
      <dgm:spPr/>
    </dgm:pt>
    <dgm:pt modelId="{71B6BB94-15AE-4173-9D46-B580FB7F5011}" type="pres">
      <dgm:prSet presAssocID="{BCD24878-F5FD-4A92-8021-1590710F7D54}" presName="sibTrans" presStyleLbl="sibTrans2D1" presStyleIdx="0" presStyleCnt="4"/>
      <dgm:spPr/>
    </dgm:pt>
    <dgm:pt modelId="{05DF6FFB-E3C8-403F-93DD-CAEBDB7C0DEC}" type="pres">
      <dgm:prSet presAssocID="{BCD24878-F5FD-4A92-8021-1590710F7D54}" presName="connectorText" presStyleLbl="sibTrans2D1" presStyleIdx="0" presStyleCnt="4"/>
      <dgm:spPr/>
    </dgm:pt>
    <dgm:pt modelId="{FCE3AD41-40CC-47FE-A64B-3EE086A41DEA}" type="pres">
      <dgm:prSet presAssocID="{A26BED55-EE02-448F-992F-9E0B313B1797}" presName="node" presStyleLbl="node1" presStyleIdx="1" presStyleCnt="4">
        <dgm:presLayoutVars>
          <dgm:bulletEnabled val="1"/>
        </dgm:presLayoutVars>
      </dgm:prSet>
      <dgm:spPr/>
    </dgm:pt>
    <dgm:pt modelId="{CA212193-4EDF-4C0D-9D0A-70EBF2221243}" type="pres">
      <dgm:prSet presAssocID="{C1EFA0B0-EDFD-44D8-8126-831C27A9FC53}" presName="sibTrans" presStyleLbl="sibTrans2D1" presStyleIdx="1" presStyleCnt="4"/>
      <dgm:spPr/>
    </dgm:pt>
    <dgm:pt modelId="{94D3AAE0-CA00-4B74-94AA-D0C2B62BA1D3}" type="pres">
      <dgm:prSet presAssocID="{C1EFA0B0-EDFD-44D8-8126-831C27A9FC53}" presName="connectorText" presStyleLbl="sibTrans2D1" presStyleIdx="1" presStyleCnt="4"/>
      <dgm:spPr/>
    </dgm:pt>
    <dgm:pt modelId="{D2440A83-24E9-4414-84E4-27A0A783D3E3}" type="pres">
      <dgm:prSet presAssocID="{31C450E7-6220-4177-B243-12F0B774453E}" presName="node" presStyleLbl="node1" presStyleIdx="2" presStyleCnt="4">
        <dgm:presLayoutVars>
          <dgm:bulletEnabled val="1"/>
        </dgm:presLayoutVars>
      </dgm:prSet>
      <dgm:spPr/>
    </dgm:pt>
    <dgm:pt modelId="{59201304-1822-4008-AD93-E0238A81FDAC}" type="pres">
      <dgm:prSet presAssocID="{FFC1126E-9245-449E-B3DB-0B1093384570}" presName="sibTrans" presStyleLbl="sibTrans2D1" presStyleIdx="2" presStyleCnt="4"/>
      <dgm:spPr/>
    </dgm:pt>
    <dgm:pt modelId="{DB3598B4-1616-4B24-8F05-2EF5C8F92F49}" type="pres">
      <dgm:prSet presAssocID="{FFC1126E-9245-449E-B3DB-0B1093384570}" presName="connectorText" presStyleLbl="sibTrans2D1" presStyleIdx="2" presStyleCnt="4"/>
      <dgm:spPr/>
    </dgm:pt>
    <dgm:pt modelId="{D55B5DBF-286A-4685-A659-62362F91663C}" type="pres">
      <dgm:prSet presAssocID="{6A1E2D3C-458A-4FEF-806F-DE16CB079A5F}" presName="node" presStyleLbl="node1" presStyleIdx="3" presStyleCnt="4">
        <dgm:presLayoutVars>
          <dgm:bulletEnabled val="1"/>
        </dgm:presLayoutVars>
      </dgm:prSet>
      <dgm:spPr/>
    </dgm:pt>
    <dgm:pt modelId="{E462011D-0B5F-49B2-96FD-4FBA36F3E46D}" type="pres">
      <dgm:prSet presAssocID="{BF53CD2B-A64D-4FA6-97C0-0F4071BA8022}" presName="sibTrans" presStyleLbl="sibTrans2D1" presStyleIdx="3" presStyleCnt="4"/>
      <dgm:spPr/>
    </dgm:pt>
    <dgm:pt modelId="{95E754F1-F004-412B-AF26-48541189302F}" type="pres">
      <dgm:prSet presAssocID="{BF53CD2B-A64D-4FA6-97C0-0F4071BA8022}" presName="connectorText" presStyleLbl="sibTrans2D1" presStyleIdx="3" presStyleCnt="4"/>
      <dgm:spPr/>
    </dgm:pt>
  </dgm:ptLst>
  <dgm:cxnLst>
    <dgm:cxn modelId="{BAF99302-AF30-4AFB-AE52-97A4323DD5AA}" srcId="{CE9A2689-ECFA-4F9C-83A4-5B6D722F838C}" destId="{410AEBA0-5CE9-4CCC-AB7E-81A39BB51016}" srcOrd="0" destOrd="0" parTransId="{E6480F1D-2695-4678-99E4-4BD4CCA52EAC}" sibTransId="{BCD24878-F5FD-4A92-8021-1590710F7D54}"/>
    <dgm:cxn modelId="{49F64319-C325-4625-9C4E-995A96070787}" type="presOf" srcId="{6A1E2D3C-458A-4FEF-806F-DE16CB079A5F}" destId="{D55B5DBF-286A-4685-A659-62362F91663C}" srcOrd="0" destOrd="0" presId="urn:microsoft.com/office/officeart/2005/8/layout/cycle2"/>
    <dgm:cxn modelId="{C55FA522-D75D-4C01-8222-DAD4C969C4DF}" type="presOf" srcId="{FFC1126E-9245-449E-B3DB-0B1093384570}" destId="{59201304-1822-4008-AD93-E0238A81FDAC}" srcOrd="0" destOrd="0" presId="urn:microsoft.com/office/officeart/2005/8/layout/cycle2"/>
    <dgm:cxn modelId="{45E12754-6F2C-4139-94A6-16EFAA29EC9D}" type="presOf" srcId="{FFC1126E-9245-449E-B3DB-0B1093384570}" destId="{DB3598B4-1616-4B24-8F05-2EF5C8F92F49}" srcOrd="1" destOrd="0" presId="urn:microsoft.com/office/officeart/2005/8/layout/cycle2"/>
    <dgm:cxn modelId="{1DB58462-FA5D-4CFA-8554-160F818E9498}" type="presOf" srcId="{BCD24878-F5FD-4A92-8021-1590710F7D54}" destId="{05DF6FFB-E3C8-403F-93DD-CAEBDB7C0DEC}" srcOrd="1" destOrd="0" presId="urn:microsoft.com/office/officeart/2005/8/layout/cycle2"/>
    <dgm:cxn modelId="{C09D5B7A-C67E-4B69-86B3-D244E6DA4BCD}" type="presOf" srcId="{CE9A2689-ECFA-4F9C-83A4-5B6D722F838C}" destId="{99960F9B-B23D-4D5D-8026-C02BBA0CC3FE}" srcOrd="0" destOrd="0" presId="urn:microsoft.com/office/officeart/2005/8/layout/cycle2"/>
    <dgm:cxn modelId="{16413A7E-5878-43AB-8010-A16611ED150B}" type="presOf" srcId="{410AEBA0-5CE9-4CCC-AB7E-81A39BB51016}" destId="{CC7856F6-F52C-41A4-9C74-2622DD7249EF}" srcOrd="0" destOrd="0" presId="urn:microsoft.com/office/officeart/2005/8/layout/cycle2"/>
    <dgm:cxn modelId="{1079B281-DF15-45F7-9995-B4F7E1B94F0B}" srcId="{CE9A2689-ECFA-4F9C-83A4-5B6D722F838C}" destId="{6A1E2D3C-458A-4FEF-806F-DE16CB079A5F}" srcOrd="3" destOrd="0" parTransId="{0DA17468-BED6-45A2-931C-1575CB8545E7}" sibTransId="{BF53CD2B-A64D-4FA6-97C0-0F4071BA8022}"/>
    <dgm:cxn modelId="{D900A18A-98BC-4237-B51E-A58DFF7CE62B}" srcId="{CE9A2689-ECFA-4F9C-83A4-5B6D722F838C}" destId="{A26BED55-EE02-448F-992F-9E0B313B1797}" srcOrd="1" destOrd="0" parTransId="{1DAAE97F-E2B3-4D4B-8D29-EBBF3018543E}" sibTransId="{C1EFA0B0-EDFD-44D8-8126-831C27A9FC53}"/>
    <dgm:cxn modelId="{52C48797-46F8-4DDE-B737-61B5E4623F91}" srcId="{CE9A2689-ECFA-4F9C-83A4-5B6D722F838C}" destId="{31C450E7-6220-4177-B243-12F0B774453E}" srcOrd="2" destOrd="0" parTransId="{0CBA2DB2-F3B1-4FB8-831E-53F7BE1C05B4}" sibTransId="{FFC1126E-9245-449E-B3DB-0B1093384570}"/>
    <dgm:cxn modelId="{931D7CA0-0CFB-4C6D-A90D-2D934A731B12}" type="presOf" srcId="{C1EFA0B0-EDFD-44D8-8126-831C27A9FC53}" destId="{94D3AAE0-CA00-4B74-94AA-D0C2B62BA1D3}" srcOrd="1" destOrd="0" presId="urn:microsoft.com/office/officeart/2005/8/layout/cycle2"/>
    <dgm:cxn modelId="{26465BAE-55ED-41B3-B388-5B7D50C16959}" type="presOf" srcId="{C1EFA0B0-EDFD-44D8-8126-831C27A9FC53}" destId="{CA212193-4EDF-4C0D-9D0A-70EBF2221243}" srcOrd="0" destOrd="0" presId="urn:microsoft.com/office/officeart/2005/8/layout/cycle2"/>
    <dgm:cxn modelId="{262656B0-B50C-43A4-937D-A8E92763B25B}" type="presOf" srcId="{A26BED55-EE02-448F-992F-9E0B313B1797}" destId="{FCE3AD41-40CC-47FE-A64B-3EE086A41DEA}" srcOrd="0" destOrd="0" presId="urn:microsoft.com/office/officeart/2005/8/layout/cycle2"/>
    <dgm:cxn modelId="{E0D6BDCF-65E6-4A67-AA26-383C87CA0545}" type="presOf" srcId="{31C450E7-6220-4177-B243-12F0B774453E}" destId="{D2440A83-24E9-4414-84E4-27A0A783D3E3}" srcOrd="0" destOrd="0" presId="urn:microsoft.com/office/officeart/2005/8/layout/cycle2"/>
    <dgm:cxn modelId="{67445BDE-E7D2-4DE1-935A-BC11707F677B}" type="presOf" srcId="{BCD24878-F5FD-4A92-8021-1590710F7D54}" destId="{71B6BB94-15AE-4173-9D46-B580FB7F5011}" srcOrd="0" destOrd="0" presId="urn:microsoft.com/office/officeart/2005/8/layout/cycle2"/>
    <dgm:cxn modelId="{79EF8FE3-F3C8-430C-A2F1-03AB190ED3DE}" type="presOf" srcId="{BF53CD2B-A64D-4FA6-97C0-0F4071BA8022}" destId="{95E754F1-F004-412B-AF26-48541189302F}" srcOrd="1" destOrd="0" presId="urn:microsoft.com/office/officeart/2005/8/layout/cycle2"/>
    <dgm:cxn modelId="{DC9D87EE-CC32-4889-8F57-E6656F93042E}" type="presOf" srcId="{BF53CD2B-A64D-4FA6-97C0-0F4071BA8022}" destId="{E462011D-0B5F-49B2-96FD-4FBA36F3E46D}" srcOrd="0" destOrd="0" presId="urn:microsoft.com/office/officeart/2005/8/layout/cycle2"/>
    <dgm:cxn modelId="{A8B1DBAC-0642-461D-A129-AE20EA34A4F2}" type="presParOf" srcId="{99960F9B-B23D-4D5D-8026-C02BBA0CC3FE}" destId="{CC7856F6-F52C-41A4-9C74-2622DD7249EF}" srcOrd="0" destOrd="0" presId="urn:microsoft.com/office/officeart/2005/8/layout/cycle2"/>
    <dgm:cxn modelId="{A064313D-9AC0-4854-BE25-6083EB2EB747}" type="presParOf" srcId="{99960F9B-B23D-4D5D-8026-C02BBA0CC3FE}" destId="{71B6BB94-15AE-4173-9D46-B580FB7F5011}" srcOrd="1" destOrd="0" presId="urn:microsoft.com/office/officeart/2005/8/layout/cycle2"/>
    <dgm:cxn modelId="{8EA79890-4287-4A9D-8B2C-E57CAF224E06}" type="presParOf" srcId="{71B6BB94-15AE-4173-9D46-B580FB7F5011}" destId="{05DF6FFB-E3C8-403F-93DD-CAEBDB7C0DEC}" srcOrd="0" destOrd="0" presId="urn:microsoft.com/office/officeart/2005/8/layout/cycle2"/>
    <dgm:cxn modelId="{46B8E4E5-70A3-4510-BA0A-A4D92E79C3A9}" type="presParOf" srcId="{99960F9B-B23D-4D5D-8026-C02BBA0CC3FE}" destId="{FCE3AD41-40CC-47FE-A64B-3EE086A41DEA}" srcOrd="2" destOrd="0" presId="urn:microsoft.com/office/officeart/2005/8/layout/cycle2"/>
    <dgm:cxn modelId="{4989F96B-C11C-4A56-AA5B-142FBBA7EC41}" type="presParOf" srcId="{99960F9B-B23D-4D5D-8026-C02BBA0CC3FE}" destId="{CA212193-4EDF-4C0D-9D0A-70EBF2221243}" srcOrd="3" destOrd="0" presId="urn:microsoft.com/office/officeart/2005/8/layout/cycle2"/>
    <dgm:cxn modelId="{7E428B6F-3CEC-4464-9FE0-7490CA4CFF13}" type="presParOf" srcId="{CA212193-4EDF-4C0D-9D0A-70EBF2221243}" destId="{94D3AAE0-CA00-4B74-94AA-D0C2B62BA1D3}" srcOrd="0" destOrd="0" presId="urn:microsoft.com/office/officeart/2005/8/layout/cycle2"/>
    <dgm:cxn modelId="{577D7D66-0D10-4546-B007-FDA4A21B5C3E}" type="presParOf" srcId="{99960F9B-B23D-4D5D-8026-C02BBA0CC3FE}" destId="{D2440A83-24E9-4414-84E4-27A0A783D3E3}" srcOrd="4" destOrd="0" presId="urn:microsoft.com/office/officeart/2005/8/layout/cycle2"/>
    <dgm:cxn modelId="{DB881248-87F6-4562-8ED3-7B1A52B355AB}" type="presParOf" srcId="{99960F9B-B23D-4D5D-8026-C02BBA0CC3FE}" destId="{59201304-1822-4008-AD93-E0238A81FDAC}" srcOrd="5" destOrd="0" presId="urn:microsoft.com/office/officeart/2005/8/layout/cycle2"/>
    <dgm:cxn modelId="{A9FB11AB-D74F-4725-9F92-AF5189B19812}" type="presParOf" srcId="{59201304-1822-4008-AD93-E0238A81FDAC}" destId="{DB3598B4-1616-4B24-8F05-2EF5C8F92F49}" srcOrd="0" destOrd="0" presId="urn:microsoft.com/office/officeart/2005/8/layout/cycle2"/>
    <dgm:cxn modelId="{2C206FB5-67C1-41AA-9A19-34B84426E115}" type="presParOf" srcId="{99960F9B-B23D-4D5D-8026-C02BBA0CC3FE}" destId="{D55B5DBF-286A-4685-A659-62362F91663C}" srcOrd="6" destOrd="0" presId="urn:microsoft.com/office/officeart/2005/8/layout/cycle2"/>
    <dgm:cxn modelId="{566E91FF-FD3B-47CA-A080-88C929CAD197}" type="presParOf" srcId="{99960F9B-B23D-4D5D-8026-C02BBA0CC3FE}" destId="{E462011D-0B5F-49B2-96FD-4FBA36F3E46D}" srcOrd="7" destOrd="0" presId="urn:microsoft.com/office/officeart/2005/8/layout/cycle2"/>
    <dgm:cxn modelId="{2B340D0A-F8E1-4DE2-A2D2-F1F75FEC6AEB}" type="presParOf" srcId="{E462011D-0B5F-49B2-96FD-4FBA36F3E46D}" destId="{95E754F1-F004-412B-AF26-48541189302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856F6-F52C-41A4-9C74-2622DD7249EF}">
      <dsp:nvSpPr>
        <dsp:cNvPr id="0" name=""/>
        <dsp:cNvSpPr/>
      </dsp:nvSpPr>
      <dsp:spPr>
        <a:xfrm>
          <a:off x="4562065" y="1117"/>
          <a:ext cx="1391468" cy="13914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i="0" kern="1200" dirty="0" err="1"/>
            <a:t>ρ</a:t>
          </a:r>
          <a:r>
            <a:rPr lang="en-US" altLang="zh-CN" sz="2400" i="1" kern="1200" baseline="-25000" dirty="0" err="1"/>
            <a:t>j</a:t>
          </a:r>
          <a:endParaRPr lang="zh-CN" altLang="en-US" sz="2400" kern="1200" baseline="-25000" dirty="0"/>
        </a:p>
      </dsp:txBody>
      <dsp:txXfrm>
        <a:off x="4765841" y="204893"/>
        <a:ext cx="983916" cy="983916"/>
      </dsp:txXfrm>
    </dsp:sp>
    <dsp:sp modelId="{71B6BB94-15AE-4173-9D46-B580FB7F5011}">
      <dsp:nvSpPr>
        <dsp:cNvPr id="0" name=""/>
        <dsp:cNvSpPr/>
      </dsp:nvSpPr>
      <dsp:spPr>
        <a:xfrm rot="2700000">
          <a:off x="5804312" y="1194026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5820609" y="1248606"/>
        <a:ext cx="259661" cy="281772"/>
      </dsp:txXfrm>
    </dsp:sp>
    <dsp:sp modelId="{FCE3AD41-40CC-47FE-A64B-3EE086A41DEA}">
      <dsp:nvSpPr>
        <dsp:cNvPr id="0" name=""/>
        <dsp:cNvSpPr/>
      </dsp:nvSpPr>
      <dsp:spPr>
        <a:xfrm>
          <a:off x="6040882" y="1479934"/>
          <a:ext cx="1391468" cy="13914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V</a:t>
          </a:r>
          <a:r>
            <a:rPr lang="en-US" altLang="zh-CN" sz="2400" kern="1200" baseline="-25000" dirty="0"/>
            <a:t>H, </a:t>
          </a:r>
          <a:r>
            <a:rPr lang="en-US" altLang="zh-CN" sz="2400" kern="1200" dirty="0" err="1"/>
            <a:t>V</a:t>
          </a:r>
          <a:r>
            <a:rPr lang="en-US" altLang="zh-CN" sz="2400" kern="1200" baseline="-25000" dirty="0" err="1"/>
            <a:t>xc</a:t>
          </a:r>
          <a:endParaRPr lang="zh-CN" altLang="en-US" sz="2400" kern="1200" baseline="-25000" dirty="0"/>
        </a:p>
      </dsp:txBody>
      <dsp:txXfrm>
        <a:off x="6244658" y="1683710"/>
        <a:ext cx="983916" cy="983916"/>
      </dsp:txXfrm>
    </dsp:sp>
    <dsp:sp modelId="{CA212193-4EDF-4C0D-9D0A-70EBF2221243}">
      <dsp:nvSpPr>
        <dsp:cNvPr id="0" name=""/>
        <dsp:cNvSpPr/>
      </dsp:nvSpPr>
      <dsp:spPr>
        <a:xfrm rot="8100000">
          <a:off x="5819159" y="2672843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5914145" y="2727423"/>
        <a:ext cx="259661" cy="281772"/>
      </dsp:txXfrm>
    </dsp:sp>
    <dsp:sp modelId="{D2440A83-24E9-4414-84E4-27A0A783D3E3}">
      <dsp:nvSpPr>
        <dsp:cNvPr id="0" name=""/>
        <dsp:cNvSpPr/>
      </dsp:nvSpPr>
      <dsp:spPr>
        <a:xfrm>
          <a:off x="4562065" y="2958751"/>
          <a:ext cx="1391468" cy="13914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ψ</a:t>
          </a:r>
          <a:r>
            <a:rPr lang="en-US" altLang="zh-CN" sz="2400" kern="1200" baseline="-25000" dirty="0" err="1"/>
            <a:t>i</a:t>
          </a:r>
          <a:r>
            <a:rPr lang="en-US" altLang="zh-CN" sz="2400" kern="1200" dirty="0"/>
            <a:t>, </a:t>
          </a:r>
          <a:r>
            <a:rPr lang="en-US" altLang="zh-CN" sz="2400" kern="1200" dirty="0" err="1"/>
            <a:t>ε</a:t>
          </a:r>
          <a:r>
            <a:rPr lang="en-US" altLang="zh-CN" sz="2400" kern="1200" baseline="-25000" dirty="0" err="1"/>
            <a:t>i</a:t>
          </a:r>
          <a:endParaRPr lang="zh-CN" altLang="en-US" sz="2400" kern="1200" baseline="-25000" dirty="0"/>
        </a:p>
      </dsp:txBody>
      <dsp:txXfrm>
        <a:off x="4765841" y="3162527"/>
        <a:ext cx="983916" cy="983916"/>
      </dsp:txXfrm>
    </dsp:sp>
    <dsp:sp modelId="{59201304-1822-4008-AD93-E0238A81FDAC}">
      <dsp:nvSpPr>
        <dsp:cNvPr id="0" name=""/>
        <dsp:cNvSpPr/>
      </dsp:nvSpPr>
      <dsp:spPr>
        <a:xfrm rot="13500000">
          <a:off x="4340342" y="2687690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4435328" y="2820958"/>
        <a:ext cx="259661" cy="281772"/>
      </dsp:txXfrm>
    </dsp:sp>
    <dsp:sp modelId="{D55B5DBF-286A-4685-A659-62362F91663C}">
      <dsp:nvSpPr>
        <dsp:cNvPr id="0" name=""/>
        <dsp:cNvSpPr/>
      </dsp:nvSpPr>
      <dsp:spPr>
        <a:xfrm>
          <a:off x="3083248" y="1479934"/>
          <a:ext cx="1391468" cy="13914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ρ</a:t>
          </a:r>
          <a:r>
            <a:rPr lang="en-US" altLang="zh-CN" sz="2400" kern="1200" baseline="-25000" dirty="0"/>
            <a:t>j+1</a:t>
          </a:r>
          <a:r>
            <a:rPr lang="en-US" altLang="zh-CN" sz="2400" kern="1200" dirty="0"/>
            <a:t>=</a:t>
          </a:r>
          <a:r>
            <a:rPr lang="en-US" altLang="zh-CN" sz="2400" kern="1200" dirty="0" err="1"/>
            <a:t>ρ</a:t>
          </a:r>
          <a:r>
            <a:rPr lang="en-US" altLang="zh-CN" sz="2400" kern="1200" baseline="-25000" dirty="0" err="1"/>
            <a:t>j</a:t>
          </a:r>
          <a:r>
            <a:rPr lang="en-US" altLang="zh-CN" sz="2400" kern="1200" dirty="0"/>
            <a:t>?</a:t>
          </a:r>
          <a:endParaRPr lang="zh-CN" altLang="en-US" sz="2400" kern="1200" dirty="0"/>
        </a:p>
      </dsp:txBody>
      <dsp:txXfrm>
        <a:off x="3287024" y="1683710"/>
        <a:ext cx="983916" cy="983916"/>
      </dsp:txXfrm>
    </dsp:sp>
    <dsp:sp modelId="{E462011D-0B5F-49B2-96FD-4FBA36F3E46D}">
      <dsp:nvSpPr>
        <dsp:cNvPr id="0" name=""/>
        <dsp:cNvSpPr/>
      </dsp:nvSpPr>
      <dsp:spPr>
        <a:xfrm rot="18900000">
          <a:off x="4325495" y="1208873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341792" y="1342141"/>
        <a:ext cx="259661" cy="281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3C929-D9E1-47D9-A4DE-489126BA4076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925F2-7B58-4738-A0A8-4A51C8D44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946B-BB6C-41F0-A35C-A7DD0D57E1D8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192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BD4-8E83-42BA-B1F0-FA6DDE89529F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24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3BE9D-40C8-4086-85E3-34FB29F496F2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16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C715-C3B9-4EB2-9637-41FE5EACD8FA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74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F7B0-0FB2-486B-A55F-EA423F6DFF01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3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E4C1-4B78-4BDA-8509-590AA698452F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99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2449-7926-4D25-85C1-9001EE8688C2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64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91EF-6F08-4EDD-90BD-8AC0B1BEF43A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40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F943-DD4D-437C-92FF-12E8ADA705A6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91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445D-2D49-4203-8B09-312FF2103A13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9ADF-992C-4E50-A0D7-D9B600F5F5F0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52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93150-516B-4A13-AB39-628D4088FB52}" type="datetime1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3CABB-6542-482D-A17F-84AB241D6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24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78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Mechanics for Electronic Structure II</a:t>
            </a:r>
            <a:endParaRPr lang="zh-CN" altLang="en-US" sz="4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Bulk and Periodic Solids (Lab)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4E9D9-A0E3-57F6-5D70-6E7B66CF9C67}"/>
              </a:ext>
            </a:extLst>
          </p:cNvPr>
          <p:cNvSpPr txBox="1"/>
          <p:nvPr/>
        </p:nvSpPr>
        <p:spPr>
          <a:xfrm>
            <a:off x="3048000" y="4550815"/>
            <a:ext cx="6096000" cy="96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020"/>
              </a:spcBef>
            </a:pPr>
            <a:r>
              <a:rPr lang="en-US" sz="2800" dirty="0">
                <a:solidFill>
                  <a:srgbClr val="424242"/>
                </a:solidFill>
                <a:latin typeface="Helvetica"/>
                <a:cs typeface="Helvetica"/>
              </a:rPr>
              <a:t>Yuan Ping</a:t>
            </a:r>
            <a:endParaRPr lang="en-US" sz="2800" dirty="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lang="en-US" sz="1800" dirty="0">
                <a:solidFill>
                  <a:srgbClr val="424242"/>
                </a:solidFill>
                <a:latin typeface="Helvetica"/>
                <a:cs typeface="Helvetica"/>
              </a:rPr>
              <a:t>University of Wisconsin-Madison</a:t>
            </a: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45DA1-A77D-0C5E-5292-287C3E870354}"/>
              </a:ext>
            </a:extLst>
          </p:cNvPr>
          <p:cNvSpPr txBox="1"/>
          <p:nvPr/>
        </p:nvSpPr>
        <p:spPr>
          <a:xfrm>
            <a:off x="2984500" y="6296025"/>
            <a:ext cx="6864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effectLst/>
                <a:latin typeface="Helvetica" pitchFamily="2" charset="0"/>
              </a:rPr>
              <a:t>Part of slides </a:t>
            </a:r>
            <a:r>
              <a:rPr lang="en-US" sz="1600" i="1" dirty="0">
                <a:latin typeface="Helvetica" pitchFamily="2" charset="0"/>
              </a:rPr>
              <a:t>from lecture of </a:t>
            </a:r>
            <a:r>
              <a:rPr lang="en-US" sz="1600" i="1" dirty="0" err="1">
                <a:effectLst/>
                <a:latin typeface="Helvetica" pitchFamily="2" charset="0"/>
              </a:rPr>
              <a:t>Shobhana</a:t>
            </a:r>
            <a:r>
              <a:rPr lang="en-US" sz="1600" i="1" dirty="0">
                <a:effectLst/>
                <a:latin typeface="Helvetica" pitchFamily="2" charset="0"/>
              </a:rPr>
              <a:t> Narasimhan, JNCASR</a:t>
            </a:r>
            <a:endParaRPr lang="en-US" sz="16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8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Born-von Karman boundary condition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partial differential equation must be solved with boundary condition</a:t>
                </a:r>
              </a:p>
              <a:p>
                <a:pPr lvl="1"/>
                <a:r>
                  <a:rPr lang="en-US" altLang="zh-CN" dirty="0"/>
                  <a:t>Molecule 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/>
                  <a:t>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wavefunction must be periodic: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: length of repeat unit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: a (very large) integer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778010" y="3724295"/>
                <a:ext cx="402417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10" y="3724295"/>
                <a:ext cx="402417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9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Reciprocal vector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3072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a planewave (eigenfunction of free electrons)  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r>
                  <a:rPr lang="en-US" altLang="zh-CN" sz="2000" b="0" dirty="0"/>
                  <a:t>From linear algebra view: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dirty="0"/>
                  <a:t> electron wavefunctions (one per unit cell)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dirty="0"/>
                  <a:t> k-points, each with one wavefunction</a:t>
                </a:r>
              </a:p>
              <a:p>
                <a:pPr lvl="1"/>
                <a:r>
                  <a:rPr lang="en-US" altLang="zh-CN" sz="2000" b="0" dirty="0"/>
                  <a:t>Correspond to sam</a:t>
                </a:r>
                <a:r>
                  <a:rPr lang="en-US" altLang="zh-CN" sz="2000" dirty="0"/>
                  <a:t>e physics and can be transformed each other</a:t>
                </a:r>
                <a:endParaRPr lang="en-US" altLang="zh-CN" sz="2000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30726"/>
              </a:xfrm>
              <a:blipFill>
                <a:blip r:embed="rId2"/>
                <a:stretch>
                  <a:fillRect l="-1086" t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922383" y="3165172"/>
                <a:ext cx="2266646" cy="1063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83" y="3165172"/>
                <a:ext cx="2266646" cy="1063240"/>
              </a:xfrm>
              <a:prstGeom prst="rect">
                <a:avLst/>
              </a:prstGeom>
              <a:blipFill>
                <a:blip r:embed="rId3"/>
                <a:stretch>
                  <a:fillRect l="-19553" t="-131765" r="-1117" b="-1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48F492B-C2AE-880F-AA6B-92A119462732}"/>
              </a:ext>
            </a:extLst>
          </p:cNvPr>
          <p:cNvSpPr txBox="1"/>
          <p:nvPr/>
        </p:nvSpPr>
        <p:spPr>
          <a:xfrm>
            <a:off x="1362091" y="5567958"/>
            <a:ext cx="882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Number of allowed k’s in the 1st (or any other) BZ = Number of unit cells in the crystal, i.e., determined by size of supercell chosen</a:t>
            </a:r>
          </a:p>
        </p:txBody>
      </p:sp>
    </p:spTree>
    <p:extLst>
      <p:ext uri="{BB962C8B-B14F-4D97-AF65-F5344CB8AC3E}">
        <p14:creationId xmlns:p14="http://schemas.microsoft.com/office/powerpoint/2010/main" val="3205410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26FA-45C1-F85F-01CD-52790E6E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Bloch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5F508-FEAB-6F4C-7075-0E5B161C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6DDFE-CCD9-CC00-F4F4-5B0E3DA5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90" y="1428473"/>
            <a:ext cx="9041109" cy="4256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CAAC9D-9142-BFC7-FF0C-B20B28409ED1}"/>
              </a:ext>
            </a:extLst>
          </p:cNvPr>
          <p:cNvSpPr txBox="1"/>
          <p:nvPr/>
        </p:nvSpPr>
        <p:spPr>
          <a:xfrm>
            <a:off x="1895801" y="5559100"/>
            <a:ext cx="8627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Note that n represents the band index!</a:t>
            </a:r>
          </a:p>
        </p:txBody>
      </p:sp>
    </p:spTree>
    <p:extLst>
      <p:ext uri="{BB962C8B-B14F-4D97-AF65-F5344CB8AC3E}">
        <p14:creationId xmlns:p14="http://schemas.microsoft.com/office/powerpoint/2010/main" val="141432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Bloch theorem and DFT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Single particle </a:t>
                </a:r>
                <a:r>
                  <a:rPr lang="en-US" altLang="zh-CN" dirty="0" err="1"/>
                  <a:t>wavefunction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Only wavefunctions with same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coupled with each other!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DFT Kohn-Sham equations : </a:t>
                </a:r>
              </a:p>
              <a:p>
                <a:pPr lvl="1"/>
                <a:r>
                  <a:rPr lang="en-US" altLang="zh-CN" dirty="0"/>
                  <a:t>For single particle </a:t>
                </a:r>
                <a:r>
                  <a:rPr lang="en-US" altLang="zh-CN" dirty="0" err="1"/>
                  <a:t>wavefunction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Block diagonal Hamiltonian</a:t>
                </a:r>
              </a:p>
              <a:p>
                <a:pPr lvl="1"/>
                <a:r>
                  <a:rPr lang="en-US" altLang="zh-CN" dirty="0"/>
                  <a:t>Can be solved for each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individually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237" y="2952003"/>
            <a:ext cx="4487863" cy="33598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700" y="6222781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https://www.mathworks.com/matlabcentral/fileexchange/46972-sparse-block-diagonal-concatenation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940805" y="3282434"/>
                <a:ext cx="39978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aseline="-25000" dirty="0"/>
                  <a:t>1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05" y="3282434"/>
                <a:ext cx="399789" cy="362984"/>
              </a:xfrm>
              <a:prstGeom prst="rect">
                <a:avLst/>
              </a:prstGeom>
              <a:blipFill>
                <a:blip r:embed="rId4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940803" y="3730683"/>
                <a:ext cx="39978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aseline="-25000" dirty="0"/>
                  <a:t>2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03" y="3730683"/>
                <a:ext cx="399789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40803" y="4228604"/>
                <a:ext cx="39978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aseline="-25000" dirty="0"/>
                  <a:t>3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803" y="4228604"/>
                <a:ext cx="399789" cy="362984"/>
              </a:xfrm>
              <a:prstGeom prst="rect">
                <a:avLst/>
              </a:prstGeom>
              <a:blipFill>
                <a:blip r:embed="rId6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928100" y="4814831"/>
                <a:ext cx="39978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aseline="-25000" dirty="0"/>
                  <a:t>4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100" y="4814831"/>
                <a:ext cx="399789" cy="362984"/>
              </a:xfrm>
              <a:prstGeom prst="rect">
                <a:avLst/>
              </a:prstGeom>
              <a:blipFill>
                <a:blip r:embed="rId7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928100" y="5398017"/>
                <a:ext cx="399789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aseline="-25000" dirty="0"/>
                  <a:t>5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100" y="5398017"/>
                <a:ext cx="399789" cy="362984"/>
              </a:xfrm>
              <a:prstGeom prst="rect">
                <a:avLst/>
              </a:prstGeom>
              <a:blipFill>
                <a:blip r:embed="rId8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88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0" y="378245"/>
            <a:ext cx="10515600" cy="1325563"/>
          </a:xfrm>
        </p:spPr>
        <p:txBody>
          <a:bodyPr/>
          <a:lstStyle/>
          <a:p>
            <a:r>
              <a:rPr lang="en-US" altLang="zh-CN" dirty="0"/>
              <a:t>K-point 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9300" y="6006166"/>
            <a:ext cx="10515600" cy="66060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Only a few k-points (10</a:t>
            </a:r>
            <a:r>
              <a:rPr lang="en-US" altLang="zh-CN" baseline="30000" dirty="0"/>
              <a:t>1</a:t>
            </a:r>
            <a:r>
              <a:rPr lang="en-US" altLang="zh-CN" dirty="0"/>
              <a:t>~10</a:t>
            </a:r>
            <a:r>
              <a:rPr lang="en-US" altLang="zh-CN" baseline="30000" dirty="0"/>
              <a:t>3</a:t>
            </a:r>
            <a:r>
              <a:rPr lang="en-US" altLang="zh-CN" dirty="0"/>
              <a:t>) are necessary to get most properties of a bulk!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2"/>
            <a:ext cx="2859359" cy="28765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83772" y="2887606"/>
            <a:ext cx="2111643" cy="2271825"/>
            <a:chOff x="6176572" y="4543035"/>
            <a:chExt cx="2111643" cy="2271825"/>
          </a:xfrm>
        </p:grpSpPr>
        <p:grpSp>
          <p:nvGrpSpPr>
            <p:cNvPr id="7" name="组合 6"/>
            <p:cNvGrpSpPr/>
            <p:nvPr/>
          </p:nvGrpSpPr>
          <p:grpSpPr>
            <a:xfrm>
              <a:off x="6176572" y="4543035"/>
              <a:ext cx="2111643" cy="2178440"/>
              <a:chOff x="6258634" y="4611198"/>
              <a:chExt cx="2111643" cy="2178440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 flipV="1">
                <a:off x="6714368" y="4611198"/>
                <a:ext cx="11723" cy="1746739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6714368" y="6356350"/>
                <a:ext cx="1655909" cy="182562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 flipV="1">
                <a:off x="6258634" y="5308577"/>
                <a:ext cx="1512301" cy="1481061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7688873" y="6445528"/>
                  <a:ext cx="477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873" y="6445528"/>
                  <a:ext cx="47743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176572" y="5147029"/>
                  <a:ext cx="4827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6572" y="5147029"/>
                  <a:ext cx="48276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6972385" y="5231738"/>
                  <a:ext cx="4827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2385" y="5231738"/>
                  <a:ext cx="48276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26"/>
          <a:stretch/>
        </p:blipFill>
        <p:spPr>
          <a:xfrm>
            <a:off x="5270406" y="2195556"/>
            <a:ext cx="2170548" cy="218191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4592861" y="2581506"/>
            <a:ext cx="2130396" cy="2565709"/>
            <a:chOff x="4354142" y="2810255"/>
            <a:chExt cx="2130396" cy="2565709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4787900" y="4826766"/>
              <a:ext cx="1686730" cy="0"/>
            </a:xfrm>
            <a:prstGeom prst="straightConnector1">
              <a:avLst/>
            </a:prstGeom>
            <a:ln w="38100">
              <a:headEnd type="none" w="lg" len="lg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4787900" y="3187232"/>
              <a:ext cx="0" cy="1639535"/>
            </a:xfrm>
            <a:prstGeom prst="straightConnector1">
              <a:avLst/>
            </a:prstGeom>
            <a:ln w="38100">
              <a:headEnd type="none" w="lg" len="lg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6007100" y="5006632"/>
                  <a:ext cx="477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100" y="5006632"/>
                  <a:ext cx="477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4477680" y="2810255"/>
                  <a:ext cx="477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7680" y="2810255"/>
                  <a:ext cx="4774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4354142" y="4790099"/>
                  <a:ext cx="477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142" y="4790099"/>
                  <a:ext cx="47743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/>
            <p:nvPr/>
          </p:nvCxnSpPr>
          <p:spPr>
            <a:xfrm flipV="1">
              <a:off x="4793148" y="4656282"/>
              <a:ext cx="161970" cy="211815"/>
            </a:xfrm>
            <a:prstGeom prst="straightConnector1">
              <a:avLst/>
            </a:prstGeom>
            <a:ln w="38100">
              <a:headEnd type="none" w="lg" len="lg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右箭头 32"/>
          <p:cNvSpPr/>
          <p:nvPr/>
        </p:nvSpPr>
        <p:spPr>
          <a:xfrm>
            <a:off x="4000500" y="3342147"/>
            <a:ext cx="353642" cy="603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8059" y="5351440"/>
                <a:ext cx="37139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wavefunctions in real space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9" y="5351440"/>
                <a:ext cx="3713965" cy="369332"/>
              </a:xfrm>
              <a:prstGeom prst="rect">
                <a:avLst/>
              </a:prstGeom>
              <a:blipFill>
                <a:blip r:embed="rId10"/>
                <a:stretch>
                  <a:fillRect t="-10000" r="-49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481865" y="5363980"/>
                <a:ext cx="3747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k-points in reciprocal space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65" y="5363980"/>
                <a:ext cx="3747629" cy="369332"/>
              </a:xfrm>
              <a:prstGeom prst="rect">
                <a:avLst/>
              </a:prstGeom>
              <a:blipFill>
                <a:blip r:embed="rId11"/>
                <a:stretch>
                  <a:fillRect t="-9836" r="-65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右箭头 35"/>
          <p:cNvSpPr/>
          <p:nvPr/>
        </p:nvSpPr>
        <p:spPr>
          <a:xfrm>
            <a:off x="7880911" y="3355795"/>
            <a:ext cx="353642" cy="603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26"/>
          <a:stretch/>
        </p:blipFill>
        <p:spPr>
          <a:xfrm>
            <a:off x="9094352" y="2264839"/>
            <a:ext cx="2170548" cy="2181912"/>
          </a:xfrm>
          <a:prstGeom prst="rect">
            <a:avLst/>
          </a:prstGeom>
        </p:spPr>
      </p:pic>
      <p:sp>
        <p:nvSpPr>
          <p:cNvPr id="39" name="乘号 38"/>
          <p:cNvSpPr/>
          <p:nvPr/>
        </p:nvSpPr>
        <p:spPr>
          <a:xfrm>
            <a:off x="9563100" y="2766172"/>
            <a:ext cx="419100" cy="3326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乘号 39"/>
          <p:cNvSpPr/>
          <p:nvPr/>
        </p:nvSpPr>
        <p:spPr>
          <a:xfrm>
            <a:off x="9563100" y="3869905"/>
            <a:ext cx="419100" cy="3326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乘号 40"/>
          <p:cNvSpPr/>
          <p:nvPr/>
        </p:nvSpPr>
        <p:spPr>
          <a:xfrm>
            <a:off x="10632449" y="2760067"/>
            <a:ext cx="419100" cy="3326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乘号 41"/>
          <p:cNvSpPr/>
          <p:nvPr/>
        </p:nvSpPr>
        <p:spPr>
          <a:xfrm>
            <a:off x="10632449" y="3869905"/>
            <a:ext cx="419100" cy="3326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431734" y="5147215"/>
            <a:ext cx="240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 few k-points in reciprocal space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6557401" y="1593251"/>
            <a:ext cx="334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Continuous in reciprocal space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81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Brillouin zone in reciprocal space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252900" y="1825626"/>
                <a:ext cx="7608900" cy="255108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0" dirty="0"/>
                  <a:t>Only one point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necessary to represent the whole group </a:t>
                </a:r>
              </a:p>
              <a:p>
                <a:endParaRPr lang="en-US" altLang="zh-CN" b="1" dirty="0"/>
              </a:p>
              <a:p>
                <a:r>
                  <a:rPr lang="en-US" altLang="zh-CN" b="1" dirty="0"/>
                  <a:t>First Brillouin zone: The Wigner Seitz cell around the original point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2900" y="1825626"/>
                <a:ext cx="7608900" cy="2551086"/>
              </a:xfrm>
              <a:blipFill>
                <a:blip r:embed="rId2"/>
                <a:stretch>
                  <a:fillRect l="-1500" t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8"/>
          <a:stretch/>
        </p:blipFill>
        <p:spPr>
          <a:xfrm>
            <a:off x="4279900" y="4500923"/>
            <a:ext cx="3780654" cy="1961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37400" y="6568688"/>
            <a:ext cx="421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https://en.wikipedia.org/wiki/Brillouin_zone</a:t>
            </a:r>
            <a:endParaRPr lang="zh-CN" altLang="en-US" sz="1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3" y="2140180"/>
            <a:ext cx="3845517" cy="38405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70"/>
          <a:stretch/>
        </p:blipFill>
        <p:spPr>
          <a:xfrm>
            <a:off x="8325654" y="4279899"/>
            <a:ext cx="3866346" cy="218261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1000" y="6430188"/>
            <a:ext cx="421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http://skepticsplay.blogspot.com/2011/10/lot-of-brillouin-zones.html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2990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CB0A0-3E83-E860-15B5-C8847C9B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Irreducible Brillouin Zone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995D-30A8-8441-0EBC-5F4571F8E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8662" cy="1419993"/>
          </a:xfrm>
        </p:spPr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Smallest wedge of the 1st BZ such that any wave-vector </a:t>
            </a:r>
            <a:r>
              <a:rPr lang="en-US" dirty="0">
                <a:effectLst/>
                <a:latin typeface="Times"/>
              </a:rPr>
              <a:t>k </a:t>
            </a:r>
            <a:r>
              <a:rPr lang="en-US" dirty="0">
                <a:effectLst/>
                <a:latin typeface="Helvetica" pitchFamily="2" charset="0"/>
              </a:rPr>
              <a:t>in the 1st BZ can be obtained from a wave-vector </a:t>
            </a:r>
            <a:r>
              <a:rPr lang="en-US" dirty="0">
                <a:effectLst/>
                <a:latin typeface="Times"/>
              </a:rPr>
              <a:t>k </a:t>
            </a:r>
            <a:r>
              <a:rPr lang="en-US" dirty="0">
                <a:effectLst/>
                <a:latin typeface="Helvetica" pitchFamily="2" charset="0"/>
              </a:rPr>
              <a:t>in the IBZ </a:t>
            </a:r>
            <a:r>
              <a:rPr lang="en-US" dirty="0">
                <a:latin typeface="Helvetica" pitchFamily="2" charset="0"/>
              </a:rPr>
              <a:t>  </a:t>
            </a:r>
            <a:r>
              <a:rPr lang="en-US" dirty="0">
                <a:effectLst/>
                <a:latin typeface="Helvetica" pitchFamily="2" charset="0"/>
              </a:rPr>
              <a:t>by performing symmetry operations of the crystal structure.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B1E0C-3C6B-F839-FEB6-D663EC18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E3FA8-C2D8-53D6-A851-ABF693FD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53" y="3429000"/>
            <a:ext cx="4444070" cy="29265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33371D-2B82-603F-1159-4572D5CCEBFF}"/>
              </a:ext>
            </a:extLst>
          </p:cNvPr>
          <p:cNvSpPr/>
          <p:nvPr/>
        </p:nvSpPr>
        <p:spPr>
          <a:xfrm>
            <a:off x="1939332" y="3245618"/>
            <a:ext cx="4156668" cy="29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2B310-42F1-6BFC-DBA7-CAAB9F62830A}"/>
              </a:ext>
            </a:extLst>
          </p:cNvPr>
          <p:cNvSpPr/>
          <p:nvPr/>
        </p:nvSpPr>
        <p:spPr>
          <a:xfrm>
            <a:off x="2091732" y="3398017"/>
            <a:ext cx="823746" cy="52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9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 consistent field (SCF)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6425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9414163" y="4705834"/>
            <a:ext cx="1739328" cy="1679287"/>
            <a:chOff x="4562065" y="1117"/>
            <a:chExt cx="1391468" cy="1391468"/>
          </a:xfrm>
        </p:grpSpPr>
        <p:sp>
          <p:nvSpPr>
            <p:cNvPr id="6" name="椭圆 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External potential </a:t>
              </a:r>
              <a:endParaRPr lang="zh-CN" altLang="en-US" sz="2400" kern="1200" baseline="-25000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655128" y="2680399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930557" y="3367342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Yes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13525775">
            <a:off x="2296003" y="3718003"/>
            <a:ext cx="1502722" cy="452935"/>
            <a:chOff x="4261824" y="892966"/>
            <a:chExt cx="370944" cy="730947"/>
          </a:xfrm>
        </p:grpSpPr>
        <p:sp>
          <p:nvSpPr>
            <p:cNvPr id="12" name="右箭头 11"/>
            <p:cNvSpPr/>
            <p:nvPr/>
          </p:nvSpPr>
          <p:spPr>
            <a:xfrm rot="189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700" kern="12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643803" y="1825625"/>
            <a:ext cx="1509688" cy="1421389"/>
            <a:chOff x="4562065" y="1117"/>
            <a:chExt cx="1391468" cy="1391468"/>
          </a:xfrm>
        </p:grpSpPr>
        <p:sp>
          <p:nvSpPr>
            <p:cNvPr id="16" name="椭圆 1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Atomic Density</a:t>
              </a:r>
              <a:endParaRPr lang="zh-CN" altLang="en-US" sz="2400" kern="1200" baseline="-250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3525775">
            <a:off x="7747768" y="2158413"/>
            <a:ext cx="1502722" cy="452935"/>
            <a:chOff x="4261824" y="892966"/>
            <a:chExt cx="370944" cy="730947"/>
          </a:xfrm>
        </p:grpSpPr>
        <p:sp>
          <p:nvSpPr>
            <p:cNvPr id="19" name="右箭头 18"/>
            <p:cNvSpPr/>
            <p:nvPr/>
          </p:nvSpPr>
          <p:spPr>
            <a:xfrm rot="189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700" kern="1200"/>
            </a:p>
          </p:txBody>
        </p:sp>
      </p:grpSp>
      <p:sp>
        <p:nvSpPr>
          <p:cNvPr id="21" name="右箭头 20"/>
          <p:cNvSpPr/>
          <p:nvPr/>
        </p:nvSpPr>
        <p:spPr>
          <a:xfrm rot="10825775">
            <a:off x="7251152" y="5400905"/>
            <a:ext cx="2016472" cy="291998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02605" y="3247014"/>
            <a:ext cx="1509688" cy="1421389"/>
            <a:chOff x="4562065" y="1117"/>
            <a:chExt cx="1391468" cy="1391468"/>
          </a:xfrm>
        </p:grpSpPr>
        <p:sp>
          <p:nvSpPr>
            <p:cNvPr id="23" name="椭圆 22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Finish!</a:t>
              </a:r>
              <a:endParaRPr lang="zh-CN" altLang="en-US" sz="2400" kern="1200" baseline="-25000" dirty="0"/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882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 consistent field (SCF) with k-points</a:t>
            </a:r>
            <a:endParaRPr lang="zh-CN" altLang="en-US" dirty="0"/>
          </a:p>
        </p:txBody>
      </p:sp>
      <p:sp>
        <p:nvSpPr>
          <p:cNvPr id="32" name="任意多边形 31"/>
          <p:cNvSpPr/>
          <p:nvPr/>
        </p:nvSpPr>
        <p:spPr>
          <a:xfrm>
            <a:off x="5376856" y="1612518"/>
            <a:ext cx="1391468" cy="1391468"/>
          </a:xfrm>
          <a:custGeom>
            <a:avLst/>
            <a:gdLst>
              <a:gd name="connsiteX0" fmla="*/ 0 w 1391468"/>
              <a:gd name="connsiteY0" fmla="*/ 695734 h 1391468"/>
              <a:gd name="connsiteX1" fmla="*/ 695734 w 1391468"/>
              <a:gd name="connsiteY1" fmla="*/ 0 h 1391468"/>
              <a:gd name="connsiteX2" fmla="*/ 1391468 w 1391468"/>
              <a:gd name="connsiteY2" fmla="*/ 695734 h 1391468"/>
              <a:gd name="connsiteX3" fmla="*/ 695734 w 1391468"/>
              <a:gd name="connsiteY3" fmla="*/ 1391468 h 1391468"/>
              <a:gd name="connsiteX4" fmla="*/ 0 w 1391468"/>
              <a:gd name="connsiteY4" fmla="*/ 695734 h 139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468" h="1391468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1716" tIns="231716" rIns="231716" bIns="231716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i="0" kern="1200" dirty="0" err="1"/>
              <a:t>ρ</a:t>
            </a:r>
            <a:r>
              <a:rPr lang="en-US" altLang="zh-CN" sz="2200" i="1" kern="1200" baseline="-25000" dirty="0" err="1"/>
              <a:t>j</a:t>
            </a:r>
            <a:endParaRPr lang="zh-CN" altLang="en-US" sz="2200" kern="1200" baseline="-25000" dirty="0"/>
          </a:p>
        </p:txBody>
      </p:sp>
      <p:sp>
        <p:nvSpPr>
          <p:cNvPr id="33" name="任意多边形 32"/>
          <p:cNvSpPr/>
          <p:nvPr/>
        </p:nvSpPr>
        <p:spPr>
          <a:xfrm rot="2700000">
            <a:off x="6857317" y="3036433"/>
            <a:ext cx="665192" cy="618770"/>
          </a:xfrm>
          <a:custGeom>
            <a:avLst/>
            <a:gdLst>
              <a:gd name="connsiteX0" fmla="*/ 0 w 370944"/>
              <a:gd name="connsiteY0" fmla="*/ 93924 h 469620"/>
              <a:gd name="connsiteX1" fmla="*/ 185472 w 370944"/>
              <a:gd name="connsiteY1" fmla="*/ 93924 h 469620"/>
              <a:gd name="connsiteX2" fmla="*/ 185472 w 370944"/>
              <a:gd name="connsiteY2" fmla="*/ 0 h 469620"/>
              <a:gd name="connsiteX3" fmla="*/ 370944 w 370944"/>
              <a:gd name="connsiteY3" fmla="*/ 234810 h 469620"/>
              <a:gd name="connsiteX4" fmla="*/ 185472 w 370944"/>
              <a:gd name="connsiteY4" fmla="*/ 469620 h 469620"/>
              <a:gd name="connsiteX5" fmla="*/ 185472 w 370944"/>
              <a:gd name="connsiteY5" fmla="*/ 375696 h 469620"/>
              <a:gd name="connsiteX6" fmla="*/ 0 w 370944"/>
              <a:gd name="connsiteY6" fmla="*/ 375696 h 469620"/>
              <a:gd name="connsiteX7" fmla="*/ 0 w 370944"/>
              <a:gd name="connsiteY7" fmla="*/ 93924 h 46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944" h="469620">
                <a:moveTo>
                  <a:pt x="0" y="93924"/>
                </a:moveTo>
                <a:lnTo>
                  <a:pt x="185472" y="93924"/>
                </a:lnTo>
                <a:lnTo>
                  <a:pt x="185472" y="0"/>
                </a:lnTo>
                <a:lnTo>
                  <a:pt x="370944" y="234810"/>
                </a:lnTo>
                <a:lnTo>
                  <a:pt x="185472" y="469620"/>
                </a:lnTo>
                <a:lnTo>
                  <a:pt x="185472" y="375696"/>
                </a:lnTo>
                <a:lnTo>
                  <a:pt x="0" y="375696"/>
                </a:lnTo>
                <a:lnTo>
                  <a:pt x="0" y="9392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3924" rIns="111282" bIns="9392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/>
          </a:p>
        </p:txBody>
      </p:sp>
      <p:sp>
        <p:nvSpPr>
          <p:cNvPr id="34" name="任意多边形 33"/>
          <p:cNvSpPr/>
          <p:nvPr/>
        </p:nvSpPr>
        <p:spPr>
          <a:xfrm>
            <a:off x="7438698" y="3247014"/>
            <a:ext cx="1391468" cy="1391468"/>
          </a:xfrm>
          <a:custGeom>
            <a:avLst/>
            <a:gdLst>
              <a:gd name="connsiteX0" fmla="*/ 0 w 1391468"/>
              <a:gd name="connsiteY0" fmla="*/ 695734 h 1391468"/>
              <a:gd name="connsiteX1" fmla="*/ 695734 w 1391468"/>
              <a:gd name="connsiteY1" fmla="*/ 0 h 1391468"/>
              <a:gd name="connsiteX2" fmla="*/ 1391468 w 1391468"/>
              <a:gd name="connsiteY2" fmla="*/ 695734 h 1391468"/>
              <a:gd name="connsiteX3" fmla="*/ 695734 w 1391468"/>
              <a:gd name="connsiteY3" fmla="*/ 1391468 h 1391468"/>
              <a:gd name="connsiteX4" fmla="*/ 0 w 1391468"/>
              <a:gd name="connsiteY4" fmla="*/ 695734 h 139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468" h="1391468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1716" tIns="231716" rIns="231716" bIns="231716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/>
              <a:t>V</a:t>
            </a:r>
            <a:r>
              <a:rPr lang="en-US" altLang="zh-CN" sz="2200" kern="1200" baseline="-25000" dirty="0"/>
              <a:t>H, </a:t>
            </a:r>
            <a:r>
              <a:rPr lang="en-US" altLang="zh-CN" sz="2200" kern="1200" dirty="0" err="1"/>
              <a:t>V</a:t>
            </a:r>
            <a:r>
              <a:rPr lang="en-US" altLang="zh-CN" sz="2200" kern="1200" baseline="-25000" dirty="0" err="1"/>
              <a:t>xc</a:t>
            </a:r>
            <a:endParaRPr lang="zh-CN" altLang="en-US" sz="2200" kern="1200" baseline="-25000" dirty="0"/>
          </a:p>
        </p:txBody>
      </p:sp>
      <p:sp>
        <p:nvSpPr>
          <p:cNvPr id="36" name="任意多边形 35"/>
          <p:cNvSpPr/>
          <p:nvPr/>
        </p:nvSpPr>
        <p:spPr>
          <a:xfrm>
            <a:off x="5485045" y="3997138"/>
            <a:ext cx="1344862" cy="881036"/>
          </a:xfrm>
          <a:custGeom>
            <a:avLst/>
            <a:gdLst>
              <a:gd name="connsiteX0" fmla="*/ 0 w 881036"/>
              <a:gd name="connsiteY0" fmla="*/ 440518 h 881036"/>
              <a:gd name="connsiteX1" fmla="*/ 440518 w 881036"/>
              <a:gd name="connsiteY1" fmla="*/ 0 h 881036"/>
              <a:gd name="connsiteX2" fmla="*/ 881036 w 881036"/>
              <a:gd name="connsiteY2" fmla="*/ 440518 h 881036"/>
              <a:gd name="connsiteX3" fmla="*/ 440518 w 881036"/>
              <a:gd name="connsiteY3" fmla="*/ 881036 h 881036"/>
              <a:gd name="connsiteX4" fmla="*/ 0 w 881036"/>
              <a:gd name="connsiteY4" fmla="*/ 440518 h 88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36" h="881036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965" tIns="156965" rIns="156965" bIns="156965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err="1"/>
              <a:t>ψ</a:t>
            </a:r>
            <a:r>
              <a:rPr lang="en-US" altLang="zh-CN" sz="2200" kern="1200" baseline="-25000" dirty="0" err="1"/>
              <a:t>i</a:t>
            </a:r>
            <a:r>
              <a:rPr lang="en-US" altLang="zh-CN" sz="2200" kern="1200" dirty="0"/>
              <a:t>, </a:t>
            </a:r>
            <a:r>
              <a:rPr lang="en-US" altLang="zh-CN" sz="2200" kern="1200" dirty="0" err="1"/>
              <a:t>ε</a:t>
            </a:r>
            <a:r>
              <a:rPr lang="en-US" altLang="zh-CN" sz="2200" kern="1200" baseline="-25000" dirty="0" err="1"/>
              <a:t>i</a:t>
            </a:r>
            <a:r>
              <a:rPr lang="en-US" altLang="zh-CN" sz="2200" dirty="0"/>
              <a:t> (k</a:t>
            </a:r>
            <a:r>
              <a:rPr lang="en-US" altLang="zh-CN" sz="2200" baseline="-25000" dirty="0"/>
              <a:t>1</a:t>
            </a:r>
            <a:r>
              <a:rPr lang="en-US" altLang="zh-CN" sz="2200" dirty="0"/>
              <a:t>)</a:t>
            </a:r>
            <a:endParaRPr lang="zh-CN" altLang="en-US" sz="2200" kern="1200" dirty="0"/>
          </a:p>
        </p:txBody>
      </p:sp>
      <p:sp>
        <p:nvSpPr>
          <p:cNvPr id="38" name="任意多边形 37"/>
          <p:cNvSpPr/>
          <p:nvPr/>
        </p:nvSpPr>
        <p:spPr>
          <a:xfrm>
            <a:off x="3224587" y="2979593"/>
            <a:ext cx="1391468" cy="1391468"/>
          </a:xfrm>
          <a:custGeom>
            <a:avLst/>
            <a:gdLst>
              <a:gd name="connsiteX0" fmla="*/ 0 w 1391468"/>
              <a:gd name="connsiteY0" fmla="*/ 695734 h 1391468"/>
              <a:gd name="connsiteX1" fmla="*/ 695734 w 1391468"/>
              <a:gd name="connsiteY1" fmla="*/ 0 h 1391468"/>
              <a:gd name="connsiteX2" fmla="*/ 1391468 w 1391468"/>
              <a:gd name="connsiteY2" fmla="*/ 695734 h 1391468"/>
              <a:gd name="connsiteX3" fmla="*/ 695734 w 1391468"/>
              <a:gd name="connsiteY3" fmla="*/ 1391468 h 1391468"/>
              <a:gd name="connsiteX4" fmla="*/ 0 w 1391468"/>
              <a:gd name="connsiteY4" fmla="*/ 695734 h 139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468" h="1391468">
                <a:moveTo>
                  <a:pt x="0" y="695734"/>
                </a:moveTo>
                <a:cubicBezTo>
                  <a:pt x="0" y="311491"/>
                  <a:pt x="311491" y="0"/>
                  <a:pt x="695734" y="0"/>
                </a:cubicBezTo>
                <a:cubicBezTo>
                  <a:pt x="1079977" y="0"/>
                  <a:pt x="1391468" y="311491"/>
                  <a:pt x="1391468" y="695734"/>
                </a:cubicBezTo>
                <a:cubicBezTo>
                  <a:pt x="1391468" y="1079977"/>
                  <a:pt x="1079977" y="1391468"/>
                  <a:pt x="695734" y="1391468"/>
                </a:cubicBezTo>
                <a:cubicBezTo>
                  <a:pt x="311491" y="1391468"/>
                  <a:pt x="0" y="1079977"/>
                  <a:pt x="0" y="695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1716" tIns="231716" rIns="231716" bIns="231716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/>
              <a:t>ρ</a:t>
            </a:r>
            <a:r>
              <a:rPr lang="en-US" altLang="zh-CN" sz="2200" kern="1200" baseline="-25000" dirty="0"/>
              <a:t>j+1</a:t>
            </a:r>
            <a:r>
              <a:rPr lang="en-US" altLang="zh-CN" sz="2200" kern="1200" dirty="0"/>
              <a:t>=</a:t>
            </a:r>
            <a:r>
              <a:rPr lang="en-US" altLang="zh-CN" sz="2200" kern="1200" dirty="0" err="1"/>
              <a:t>ρ</a:t>
            </a:r>
            <a:r>
              <a:rPr lang="en-US" altLang="zh-CN" sz="2200" kern="1200" baseline="-25000" dirty="0" err="1"/>
              <a:t>j</a:t>
            </a:r>
            <a:r>
              <a:rPr lang="en-US" altLang="zh-CN" sz="2200" kern="1200" dirty="0"/>
              <a:t>?</a:t>
            </a:r>
            <a:endParaRPr lang="zh-CN" altLang="en-US" sz="2200" kern="1200" dirty="0"/>
          </a:p>
        </p:txBody>
      </p:sp>
      <p:sp>
        <p:nvSpPr>
          <p:cNvPr id="39" name="任意多边形 38"/>
          <p:cNvSpPr/>
          <p:nvPr/>
        </p:nvSpPr>
        <p:spPr>
          <a:xfrm rot="20086129">
            <a:off x="4725783" y="2934377"/>
            <a:ext cx="537246" cy="469620"/>
          </a:xfrm>
          <a:custGeom>
            <a:avLst/>
            <a:gdLst>
              <a:gd name="connsiteX0" fmla="*/ 0 w 537246"/>
              <a:gd name="connsiteY0" fmla="*/ 93924 h 469620"/>
              <a:gd name="connsiteX1" fmla="*/ 302436 w 537246"/>
              <a:gd name="connsiteY1" fmla="*/ 93924 h 469620"/>
              <a:gd name="connsiteX2" fmla="*/ 302436 w 537246"/>
              <a:gd name="connsiteY2" fmla="*/ 0 h 469620"/>
              <a:gd name="connsiteX3" fmla="*/ 537246 w 537246"/>
              <a:gd name="connsiteY3" fmla="*/ 234810 h 469620"/>
              <a:gd name="connsiteX4" fmla="*/ 302436 w 537246"/>
              <a:gd name="connsiteY4" fmla="*/ 469620 h 469620"/>
              <a:gd name="connsiteX5" fmla="*/ 302436 w 537246"/>
              <a:gd name="connsiteY5" fmla="*/ 375696 h 469620"/>
              <a:gd name="connsiteX6" fmla="*/ 0 w 537246"/>
              <a:gd name="connsiteY6" fmla="*/ 375696 h 469620"/>
              <a:gd name="connsiteX7" fmla="*/ 0 w 537246"/>
              <a:gd name="connsiteY7" fmla="*/ 93924 h 46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246" h="469620">
                <a:moveTo>
                  <a:pt x="0" y="93924"/>
                </a:moveTo>
                <a:lnTo>
                  <a:pt x="302436" y="93924"/>
                </a:lnTo>
                <a:lnTo>
                  <a:pt x="302436" y="0"/>
                </a:lnTo>
                <a:lnTo>
                  <a:pt x="537246" y="234810"/>
                </a:lnTo>
                <a:lnTo>
                  <a:pt x="302436" y="469620"/>
                </a:lnTo>
                <a:lnTo>
                  <a:pt x="302436" y="375696"/>
                </a:lnTo>
                <a:lnTo>
                  <a:pt x="0" y="375696"/>
                </a:lnTo>
                <a:lnTo>
                  <a:pt x="0" y="9392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3924" rIns="140885" bIns="9392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/>
          </a:p>
        </p:txBody>
      </p:sp>
      <p:grpSp>
        <p:nvGrpSpPr>
          <p:cNvPr id="5" name="组合 4"/>
          <p:cNvGrpSpPr/>
          <p:nvPr/>
        </p:nvGrpSpPr>
        <p:grpSpPr>
          <a:xfrm>
            <a:off x="9414163" y="4705834"/>
            <a:ext cx="1739328" cy="1679287"/>
            <a:chOff x="4562065" y="1117"/>
            <a:chExt cx="1391468" cy="1391468"/>
          </a:xfrm>
        </p:grpSpPr>
        <p:sp>
          <p:nvSpPr>
            <p:cNvPr id="6" name="椭圆 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External potential </a:t>
              </a:r>
              <a:endParaRPr lang="zh-CN" altLang="en-US" sz="2400" kern="1200" baseline="-25000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512856" y="2515939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378347" y="3037311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Yes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13525775">
            <a:off x="1938460" y="3811106"/>
            <a:ext cx="1880283" cy="321533"/>
            <a:chOff x="4341792" y="1215450"/>
            <a:chExt cx="464144" cy="518890"/>
          </a:xfrm>
        </p:grpSpPr>
        <p:sp>
          <p:nvSpPr>
            <p:cNvPr id="12" name="右箭头 11"/>
            <p:cNvSpPr/>
            <p:nvPr/>
          </p:nvSpPr>
          <p:spPr>
            <a:xfrm rot="18900000">
              <a:off x="4620138" y="1215450"/>
              <a:ext cx="185798" cy="51889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700" kern="12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643803" y="1825625"/>
            <a:ext cx="1509688" cy="1421389"/>
            <a:chOff x="4562065" y="1117"/>
            <a:chExt cx="1391468" cy="1391468"/>
          </a:xfrm>
        </p:grpSpPr>
        <p:sp>
          <p:nvSpPr>
            <p:cNvPr id="16" name="椭圆 1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Atomic Density</a:t>
              </a:r>
              <a:endParaRPr lang="zh-CN" altLang="en-US" sz="2400" kern="1200" baseline="-250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3525775">
            <a:off x="7747768" y="2158413"/>
            <a:ext cx="1502722" cy="452935"/>
            <a:chOff x="4261824" y="892966"/>
            <a:chExt cx="370944" cy="730947"/>
          </a:xfrm>
        </p:grpSpPr>
        <p:sp>
          <p:nvSpPr>
            <p:cNvPr id="19" name="右箭头 18"/>
            <p:cNvSpPr/>
            <p:nvPr/>
          </p:nvSpPr>
          <p:spPr>
            <a:xfrm rot="189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700" kern="1200"/>
            </a:p>
          </p:txBody>
        </p:sp>
      </p:grpSp>
      <p:sp>
        <p:nvSpPr>
          <p:cNvPr id="21" name="右箭头 20"/>
          <p:cNvSpPr/>
          <p:nvPr/>
        </p:nvSpPr>
        <p:spPr>
          <a:xfrm rot="10825775">
            <a:off x="8770138" y="5406599"/>
            <a:ext cx="497464" cy="291998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75780" y="2758641"/>
            <a:ext cx="1509688" cy="1421389"/>
            <a:chOff x="4562065" y="1117"/>
            <a:chExt cx="1391468" cy="1391468"/>
          </a:xfrm>
        </p:grpSpPr>
        <p:sp>
          <p:nvSpPr>
            <p:cNvPr id="23" name="椭圆 22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i="0" kern="1200" dirty="0"/>
                <a:t>Finish!</a:t>
              </a:r>
              <a:endParaRPr lang="zh-CN" altLang="en-US" sz="2400" kern="1200" baseline="-25000" dirty="0"/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485045" y="4951760"/>
            <a:ext cx="1344862" cy="881036"/>
          </a:xfrm>
          <a:custGeom>
            <a:avLst/>
            <a:gdLst>
              <a:gd name="connsiteX0" fmla="*/ 0 w 881036"/>
              <a:gd name="connsiteY0" fmla="*/ 440518 h 881036"/>
              <a:gd name="connsiteX1" fmla="*/ 440518 w 881036"/>
              <a:gd name="connsiteY1" fmla="*/ 0 h 881036"/>
              <a:gd name="connsiteX2" fmla="*/ 881036 w 881036"/>
              <a:gd name="connsiteY2" fmla="*/ 440518 h 881036"/>
              <a:gd name="connsiteX3" fmla="*/ 440518 w 881036"/>
              <a:gd name="connsiteY3" fmla="*/ 881036 h 881036"/>
              <a:gd name="connsiteX4" fmla="*/ 0 w 881036"/>
              <a:gd name="connsiteY4" fmla="*/ 440518 h 88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36" h="881036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965" tIns="156965" rIns="156965" bIns="156965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err="1"/>
              <a:t>ψ</a:t>
            </a:r>
            <a:r>
              <a:rPr lang="en-US" altLang="zh-CN" sz="2200" kern="1200" baseline="-25000" dirty="0" err="1"/>
              <a:t>i</a:t>
            </a:r>
            <a:r>
              <a:rPr lang="en-US" altLang="zh-CN" sz="2200" kern="1200" dirty="0"/>
              <a:t>, </a:t>
            </a:r>
            <a:r>
              <a:rPr lang="en-US" altLang="zh-CN" sz="2200" kern="1200" dirty="0" err="1"/>
              <a:t>ε</a:t>
            </a:r>
            <a:r>
              <a:rPr lang="en-US" altLang="zh-CN" sz="2200" kern="1200" baseline="-25000" dirty="0" err="1"/>
              <a:t>i</a:t>
            </a:r>
            <a:r>
              <a:rPr lang="en-US" altLang="zh-CN" sz="2200" dirty="0"/>
              <a:t> (k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)</a:t>
            </a:r>
            <a:endParaRPr lang="zh-CN" altLang="en-US" sz="2200" kern="1200" dirty="0"/>
          </a:p>
        </p:txBody>
      </p:sp>
      <p:sp>
        <p:nvSpPr>
          <p:cNvPr id="42" name="任意多边形 41"/>
          <p:cNvSpPr/>
          <p:nvPr/>
        </p:nvSpPr>
        <p:spPr>
          <a:xfrm>
            <a:off x="5485045" y="5906382"/>
            <a:ext cx="1344862" cy="881036"/>
          </a:xfrm>
          <a:custGeom>
            <a:avLst/>
            <a:gdLst>
              <a:gd name="connsiteX0" fmla="*/ 0 w 881036"/>
              <a:gd name="connsiteY0" fmla="*/ 440518 h 881036"/>
              <a:gd name="connsiteX1" fmla="*/ 440518 w 881036"/>
              <a:gd name="connsiteY1" fmla="*/ 0 h 881036"/>
              <a:gd name="connsiteX2" fmla="*/ 881036 w 881036"/>
              <a:gd name="connsiteY2" fmla="*/ 440518 h 881036"/>
              <a:gd name="connsiteX3" fmla="*/ 440518 w 881036"/>
              <a:gd name="connsiteY3" fmla="*/ 881036 h 881036"/>
              <a:gd name="connsiteX4" fmla="*/ 0 w 881036"/>
              <a:gd name="connsiteY4" fmla="*/ 440518 h 88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36" h="881036">
                <a:moveTo>
                  <a:pt x="0" y="440518"/>
                </a:moveTo>
                <a:cubicBezTo>
                  <a:pt x="0" y="197227"/>
                  <a:pt x="197227" y="0"/>
                  <a:pt x="440518" y="0"/>
                </a:cubicBezTo>
                <a:cubicBezTo>
                  <a:pt x="683809" y="0"/>
                  <a:pt x="881036" y="197227"/>
                  <a:pt x="881036" y="440518"/>
                </a:cubicBezTo>
                <a:cubicBezTo>
                  <a:pt x="881036" y="683809"/>
                  <a:pt x="683809" y="881036"/>
                  <a:pt x="440518" y="881036"/>
                </a:cubicBezTo>
                <a:cubicBezTo>
                  <a:pt x="197227" y="881036"/>
                  <a:pt x="0" y="683809"/>
                  <a:pt x="0" y="44051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965" tIns="156965" rIns="156965" bIns="156965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200" kern="1200" dirty="0" err="1"/>
              <a:t>ψ</a:t>
            </a:r>
            <a:r>
              <a:rPr lang="en-US" altLang="zh-CN" sz="2200" kern="1200" baseline="-25000" dirty="0" err="1"/>
              <a:t>i</a:t>
            </a:r>
            <a:r>
              <a:rPr lang="en-US" altLang="zh-CN" sz="2200" kern="1200" dirty="0"/>
              <a:t>, </a:t>
            </a:r>
            <a:r>
              <a:rPr lang="en-US" altLang="zh-CN" sz="2200" kern="1200" dirty="0" err="1"/>
              <a:t>ε</a:t>
            </a:r>
            <a:r>
              <a:rPr lang="en-US" altLang="zh-CN" sz="2200" kern="1200" baseline="-25000" dirty="0" err="1"/>
              <a:t>i</a:t>
            </a:r>
            <a:r>
              <a:rPr lang="en-US" altLang="zh-CN" sz="2200" dirty="0"/>
              <a:t> (k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)</a:t>
            </a:r>
            <a:endParaRPr lang="zh-CN" altLang="en-US" sz="2200" kern="1200" dirty="0"/>
          </a:p>
        </p:txBody>
      </p:sp>
      <p:grpSp>
        <p:nvGrpSpPr>
          <p:cNvPr id="62" name="组合 61"/>
          <p:cNvGrpSpPr/>
          <p:nvPr/>
        </p:nvGrpSpPr>
        <p:grpSpPr>
          <a:xfrm>
            <a:off x="5226627" y="4437656"/>
            <a:ext cx="258418" cy="1909244"/>
            <a:chOff x="5226627" y="4437656"/>
            <a:chExt cx="258418" cy="1909244"/>
          </a:xfrm>
        </p:grpSpPr>
        <p:cxnSp>
          <p:nvCxnSpPr>
            <p:cNvPr id="52" name="直接连接符 51"/>
            <p:cNvCxnSpPr>
              <a:stCxn id="36" idx="0"/>
            </p:cNvCxnSpPr>
            <p:nvPr/>
          </p:nvCxnSpPr>
          <p:spPr>
            <a:xfrm flipH="1">
              <a:off x="5226627" y="4437656"/>
              <a:ext cx="258418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226627" y="4437656"/>
              <a:ext cx="0" cy="190924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endCxn id="42" idx="0"/>
            </p:cNvCxnSpPr>
            <p:nvPr/>
          </p:nvCxnSpPr>
          <p:spPr>
            <a:xfrm>
              <a:off x="5226627" y="6342176"/>
              <a:ext cx="258418" cy="472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直接箭头连接符 63"/>
          <p:cNvCxnSpPr/>
          <p:nvPr/>
        </p:nvCxnSpPr>
        <p:spPr>
          <a:xfrm flipH="1" flipV="1">
            <a:off x="4316963" y="4263399"/>
            <a:ext cx="909664" cy="10799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endCxn id="36" idx="2"/>
          </p:cNvCxnSpPr>
          <p:nvPr/>
        </p:nvCxnSpPr>
        <p:spPr>
          <a:xfrm flipH="1">
            <a:off x="6829907" y="4371061"/>
            <a:ext cx="721669" cy="665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41" idx="2"/>
          </p:cNvCxnSpPr>
          <p:nvPr/>
        </p:nvCxnSpPr>
        <p:spPr>
          <a:xfrm flipH="1">
            <a:off x="6829907" y="4538069"/>
            <a:ext cx="933162" cy="8542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34" idx="3"/>
          </p:cNvCxnSpPr>
          <p:nvPr/>
        </p:nvCxnSpPr>
        <p:spPr>
          <a:xfrm flipH="1">
            <a:off x="6904653" y="4638482"/>
            <a:ext cx="1229779" cy="17036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3881535" y="4777273"/>
            <a:ext cx="8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61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A2FC-EAA8-28DE-D6B3-B84957BE6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Plane Wave Expansion of Wavefunction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B6C12-CB59-B533-1262-62DBA325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66C9A-67D4-1128-BD87-451C8229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77" y="1619249"/>
            <a:ext cx="856732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2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First-principles calculation with periodic boundary condition (crystal)</a:t>
            </a:r>
          </a:p>
          <a:p>
            <a:pPr lvl="1">
              <a:lnSpc>
                <a:spcPct val="100000"/>
              </a:lnSpc>
            </a:pPr>
            <a:r>
              <a:rPr lang="en-US" altLang="zh-CN" dirty="0" err="1"/>
              <a:t>Bravais</a:t>
            </a:r>
            <a:r>
              <a:rPr lang="en-US" altLang="zh-CN" dirty="0"/>
              <a:t> lattice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Periodic boundary condition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Bloch theory and reciprocal space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Brillouin zone</a:t>
            </a:r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Si crystal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SCF calculation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Band structure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Density of states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884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5D09-85FA-4C40-057A-87874C40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054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Truncating the Plane Wave Expansion</a:t>
            </a:r>
            <a:b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F78BE-1D9E-69B2-598B-4A4F0629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3BD86-4BF6-D1CB-5DA5-D80A6175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09" y="1387059"/>
            <a:ext cx="8675670" cy="49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7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502B2-DB8F-A1F3-05F7-52662496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EC01D-9CC9-A4B3-D599-0C07DE89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55" y="160773"/>
            <a:ext cx="921649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32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0E3D5-1DA5-509A-8C39-E807B183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D2648-6F44-7467-C4A6-A095EB9A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77" y="555632"/>
            <a:ext cx="8807450" cy="5467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3B64E-1572-F4AE-F22E-A0CF4B56D47D}"/>
              </a:ext>
            </a:extLst>
          </p:cNvPr>
          <p:cNvSpPr txBox="1"/>
          <p:nvPr/>
        </p:nvSpPr>
        <p:spPr>
          <a:xfrm>
            <a:off x="1750868" y="414834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)/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diverges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12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A4CA0-96C2-C6C8-84B2-1E08D97F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FC29E-E394-29B0-05AA-6A1113611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68" y="321460"/>
            <a:ext cx="8864184" cy="5873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2C5A4-7BA5-AAC3-A123-0672541B3C54}"/>
              </a:ext>
            </a:extLst>
          </p:cNvPr>
          <p:cNvSpPr txBox="1"/>
          <p:nvPr/>
        </p:nvSpPr>
        <p:spPr>
          <a:xfrm>
            <a:off x="9113178" y="3429000"/>
            <a:ext cx="1366462" cy="536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5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95D53-5AC4-6278-AB0B-4C53B53A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1137-B66E-F2F1-79D1-70E75D19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74" y="591156"/>
            <a:ext cx="8627758" cy="5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5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F2624-0D7E-42FA-DD5C-870E6523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053DC-3283-1CA4-B268-5AB253AD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29" y="501650"/>
            <a:ext cx="8256827" cy="53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23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A990C-FD31-C386-9C84-A95DCE93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C6C4A-DBB4-D624-C776-7588C711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09" y="340201"/>
            <a:ext cx="8783691" cy="58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9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525C-DB6D-3B36-DD6F-F169F6A0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1330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Step 1: K-point sampling and convergence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451AF-77A6-6698-09D9-55D89502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593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Born-von Karman boundary condition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partial differential equation must be solved with boundary condition</a:t>
                </a:r>
              </a:p>
              <a:p>
                <a:pPr lvl="1"/>
                <a:r>
                  <a:rPr lang="en-US" altLang="zh-CN" dirty="0"/>
                  <a:t>Molecule 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zh-CN" dirty="0"/>
                  <a:t>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wavefunction must be periodic: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: length of repeat unit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: a (very large) integer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778010" y="3724295"/>
                <a:ext cx="402417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010" y="3724295"/>
                <a:ext cx="402417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89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Reciprocal vector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3072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a </a:t>
                </a:r>
                <a:r>
                  <a:rPr lang="en-US" altLang="zh-CN" dirty="0" err="1"/>
                  <a:t>bloch</a:t>
                </a:r>
                <a:r>
                  <a:rPr lang="en-US" altLang="zh-CN" dirty="0"/>
                  <a:t> wave (eigenfunction due to periodic potential), 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30726"/>
              </a:xfrm>
              <a:blipFill>
                <a:blip r:embed="rId2"/>
                <a:stretch>
                  <a:fillRect l="-1086" t="-1955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15554" y="3744292"/>
                <a:ext cx="2266646" cy="1063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554" y="3744292"/>
                <a:ext cx="2266646" cy="1063240"/>
              </a:xfrm>
              <a:prstGeom prst="rect">
                <a:avLst/>
              </a:prstGeom>
              <a:blipFill>
                <a:blip r:embed="rId3"/>
                <a:stretch>
                  <a:fillRect l="-18889" t="-130588" r="-556" b="-1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48F492B-C2AE-880F-AA6B-92A119462732}"/>
              </a:ext>
            </a:extLst>
          </p:cNvPr>
          <p:cNvSpPr txBox="1"/>
          <p:nvPr/>
        </p:nvSpPr>
        <p:spPr>
          <a:xfrm>
            <a:off x="1280811" y="5258775"/>
            <a:ext cx="882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Number of allowed k’s in the 1st (or any other) BZ = Number of unit cells in the crystal in real space</a:t>
            </a:r>
          </a:p>
        </p:txBody>
      </p:sp>
    </p:spTree>
    <p:extLst>
      <p:ext uri="{BB962C8B-B14F-4D97-AF65-F5344CB8AC3E}">
        <p14:creationId xmlns:p14="http://schemas.microsoft.com/office/powerpoint/2010/main" val="214524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Density Functional Theory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29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Time-independent Schrödinger equation of multiple nuclei and electrons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Kohn-Sham equations of single electron: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43617" y="3043095"/>
                <a:ext cx="5706883" cy="569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617" y="3043095"/>
                <a:ext cx="5706883" cy="569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25029" y="4936121"/>
                <a:ext cx="8744060" cy="780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  <m:t>𝐻𝑎𝑟𝑡𝑟𝑒𝑒</m:t>
                              </m:r>
                            </m:sub>
                          </m:sSub>
                          <m:r>
                            <a:rPr lang="en-US" altLang="zh-CN" sz="3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600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3600" i="1" dirty="0">
                                  <a:latin typeface="Cambria Math" panose="02040503050406030204" pitchFamily="18" charset="0"/>
                                </a:rPr>
                                <m:t>𝑥𝑐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029" y="4936121"/>
                <a:ext cx="8744060" cy="780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110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610B6-CF6E-96DC-B481-DB8CD997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4D737-6BD8-413E-FAA5-13DFC677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41" y="213360"/>
            <a:ext cx="8554313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4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BC9B5-9C5A-681E-7FF9-92B45729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F5288-36DD-E98F-74B1-E4117DD4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94" y="568961"/>
            <a:ext cx="8784411" cy="54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96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A8AEC-C6F3-2FEC-FE66-389C59EA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255CE-82BC-823B-5D5F-19A7EDE6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38" y="501650"/>
            <a:ext cx="8160652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62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169BE-B3F7-094E-34AF-BAD3CE9C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682E4-9053-B9D1-099C-72A8047E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874" y="511810"/>
            <a:ext cx="8775256" cy="5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64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CE79-050F-9BD8-C6FE-87B01E4A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0EA6B-E8F9-E000-3A5A-65E1BE80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43" y="264160"/>
            <a:ext cx="8329188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1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C586-B9CF-DF3C-79C2-E0E4BDD0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0F666-ED4B-2C9B-F09E-7ADC2A76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69" y="636587"/>
            <a:ext cx="8848838" cy="54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96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225AA-A840-2C9F-8647-7758B13B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2C2F0-F9FF-89BB-2762-6E4DD9E5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83" y="480060"/>
            <a:ext cx="8922017" cy="55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9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4624F-BD78-B4A8-2424-9BD11301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83264-98EB-9195-012C-44AF3862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71" y="294640"/>
            <a:ext cx="9348651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61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BD36-E182-C7C8-FB88-9B0BF223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practical aspects - </a:t>
            </a:r>
            <a:r>
              <a:rPr lang="en-US" dirty="0" err="1"/>
              <a:t>poseudopotentials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CB8E3-9B43-400E-7BD3-D643DC69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FB4B4-3283-749D-F5BD-553E2331E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6" y="1986280"/>
            <a:ext cx="6219444" cy="352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F56493-5C14-85A9-D7AA-35A490DB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1" y="2037080"/>
            <a:ext cx="6037217" cy="32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50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DE67-8EAA-66A2-4EA2-07927820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94D1C-45F8-7AF7-8FF9-8E2BB9EF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781" y="365124"/>
            <a:ext cx="8473364" cy="5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0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Kohn-Sham equation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8008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Ansatz: The ground state density can be represented by a Slater determinant of single-particle wavefunctions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Single-particle wavefunctions (Kohn-Sham orbitals) follows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𝐻𝑎𝑟𝑡𝑟𝑒𝑒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kinetic energy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external potential (from nuclei)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𝐻𝑎𝑟𝑡𝑟𝑒𝑒</m:t>
                        </m:r>
                      </m:sub>
                    </m:sSub>
                  </m:oMath>
                </a14:m>
                <a:r>
                  <a:rPr lang="en-US" altLang="zh-CN" dirty="0"/>
                  <a:t>: classical Coulomb interaction between electrons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exchange-correlation functional (quantum effect of Coulomb interaction)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Exact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exact solution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8008"/>
              </a:xfrm>
              <a:blipFill>
                <a:blip r:embed="rId2"/>
                <a:stretch>
                  <a:fillRect l="-724" t="-1867" r="-1086" b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771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B789D-C576-6160-3D0E-6C2752E3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D7870-4258-04A6-BB6A-0541FBFC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90" y="508000"/>
            <a:ext cx="8928970" cy="5604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94B94-1FB4-6DE7-C295-A9138638FA2E}"/>
              </a:ext>
            </a:extLst>
          </p:cNvPr>
          <p:cNvSpPr txBox="1"/>
          <p:nvPr/>
        </p:nvSpPr>
        <p:spPr>
          <a:xfrm>
            <a:off x="7894320" y="4185920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Ecutrho</a:t>
            </a:r>
            <a:r>
              <a:rPr lang="en-US" b="1" dirty="0">
                <a:solidFill>
                  <a:srgbClr val="FF0000"/>
                </a:solidFill>
              </a:rPr>
              <a:t> = 4 x </a:t>
            </a:r>
            <a:r>
              <a:rPr lang="en-US" b="1" dirty="0" err="1">
                <a:solidFill>
                  <a:srgbClr val="FF0000"/>
                </a:solidFill>
              </a:rPr>
              <a:t>ecutwfc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for norm-conserving</a:t>
            </a:r>
          </a:p>
        </p:txBody>
      </p:sp>
    </p:spTree>
    <p:extLst>
      <p:ext uri="{BB962C8B-B14F-4D97-AF65-F5344CB8AC3E}">
        <p14:creationId xmlns:p14="http://schemas.microsoft.com/office/powerpoint/2010/main" val="951257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2ADE4-62EA-830C-59F9-3573B9B8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B00F2-C525-8A4D-5108-8AA2C1B1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80" y="501650"/>
            <a:ext cx="7534944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43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D6C3F-654C-36A8-5FC3-0163CC9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3C6E7-FB6D-AD82-F14A-26663E7C1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80" y="619124"/>
            <a:ext cx="8411146" cy="5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73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A3239-7E32-A7CC-014D-ECFE66FF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65391-99CE-C945-E5FA-7B18BFC57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98" y="619760"/>
            <a:ext cx="7946364" cy="5445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C281E-427B-3816-47EE-B566F95A53D7}"/>
              </a:ext>
            </a:extLst>
          </p:cNvPr>
          <p:cNvSpPr txBox="1"/>
          <p:nvPr/>
        </p:nvSpPr>
        <p:spPr>
          <a:xfrm>
            <a:off x="8373862" y="2069068"/>
            <a:ext cx="3738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si_pbe_v1.uspp.F.UPF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F1832-68A7-A39B-54FD-673C5310D218}"/>
              </a:ext>
            </a:extLst>
          </p:cNvPr>
          <p:cNvSpPr txBox="1"/>
          <p:nvPr/>
        </p:nvSpPr>
        <p:spPr>
          <a:xfrm>
            <a:off x="8503920" y="2580640"/>
            <a:ext cx="234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PBE - </a:t>
            </a:r>
            <a:r>
              <a:rPr lang="en-US" dirty="0" err="1"/>
              <a:t>Vxc</a:t>
            </a:r>
            <a:endParaRPr lang="en-US" dirty="0"/>
          </a:p>
          <a:p>
            <a:r>
              <a:rPr lang="en-US" dirty="0" err="1"/>
              <a:t>Uspp</a:t>
            </a:r>
            <a:r>
              <a:rPr lang="en-US" dirty="0"/>
              <a:t> -  </a:t>
            </a:r>
            <a:r>
              <a:rPr lang="en-US" dirty="0" err="1"/>
              <a:t>poseudopotential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AE3FAA-8656-FB85-EF2D-34BA257B5DC4}"/>
              </a:ext>
            </a:extLst>
          </p:cNvPr>
          <p:cNvSpPr/>
          <p:nvPr/>
        </p:nvSpPr>
        <p:spPr>
          <a:xfrm>
            <a:off x="8839200" y="2069068"/>
            <a:ext cx="52832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3B514-32C1-38EF-01B5-34C51DF79773}"/>
              </a:ext>
            </a:extLst>
          </p:cNvPr>
          <p:cNvSpPr txBox="1"/>
          <p:nvPr/>
        </p:nvSpPr>
        <p:spPr>
          <a:xfrm>
            <a:off x="8473440" y="3843377"/>
            <a:ext cx="301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C_ONCV_PBE-1.0.up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74BC63-58D8-CFE3-782C-55322373E1A5}"/>
              </a:ext>
            </a:extLst>
          </p:cNvPr>
          <p:cNvSpPr/>
          <p:nvPr/>
        </p:nvSpPr>
        <p:spPr>
          <a:xfrm>
            <a:off x="9450822" y="3843377"/>
            <a:ext cx="52832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28BF17-1DBC-D9C5-AA0F-C54D1C368CCB}"/>
              </a:ext>
            </a:extLst>
          </p:cNvPr>
          <p:cNvSpPr txBox="1"/>
          <p:nvPr/>
        </p:nvSpPr>
        <p:spPr>
          <a:xfrm>
            <a:off x="8503920" y="4397375"/>
            <a:ext cx="208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PBE – </a:t>
            </a:r>
            <a:r>
              <a:rPr lang="en-US" dirty="0" err="1"/>
              <a:t>Vxc</a:t>
            </a:r>
            <a:endParaRPr lang="en-US" dirty="0"/>
          </a:p>
          <a:p>
            <a:r>
              <a:rPr lang="en-US" dirty="0"/>
              <a:t>Norm-conserving (ONCV) pp</a:t>
            </a:r>
          </a:p>
        </p:txBody>
      </p:sp>
    </p:spTree>
    <p:extLst>
      <p:ext uri="{BB962C8B-B14F-4D97-AF65-F5344CB8AC3E}">
        <p14:creationId xmlns:p14="http://schemas.microsoft.com/office/powerpoint/2010/main" val="1612006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88FD5-A211-4B6A-1E04-FCCAD067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1D071-55E6-6785-EBCA-F0331F46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1" r="9580"/>
          <a:stretch/>
        </p:blipFill>
        <p:spPr>
          <a:xfrm>
            <a:off x="426719" y="839968"/>
            <a:ext cx="5384801" cy="4495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4F89C-A2C5-2AF2-EDA9-221839A6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6" t="-1891" r="11296" b="1891"/>
          <a:stretch/>
        </p:blipFill>
        <p:spPr>
          <a:xfrm>
            <a:off x="5953760" y="553720"/>
            <a:ext cx="6096000" cy="4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01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2E78F-AA1E-220F-E010-7DC1B16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C58AF-6B69-A3FA-1DB8-40A7277D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669926"/>
            <a:ext cx="7589865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80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3E1B9E-6485-65B6-7BDE-3602B8FD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717550"/>
            <a:ext cx="5562600" cy="4171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257D-0877-1989-FF77-C1723F9E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A9755-76EF-A2DC-525F-C767FF43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497"/>
          <a:stretch/>
        </p:blipFill>
        <p:spPr>
          <a:xfrm>
            <a:off x="1" y="593725"/>
            <a:ext cx="6756400" cy="51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6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5626E-EDFD-23A0-BCC8-2B450C4F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F216B-6328-CD83-AF04-F07246CA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433"/>
          <a:stretch/>
        </p:blipFill>
        <p:spPr>
          <a:xfrm>
            <a:off x="447040" y="711200"/>
            <a:ext cx="5720080" cy="5055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B6E53-1607-195D-C8A5-89BA6C72AB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30"/>
          <a:stretch/>
        </p:blipFill>
        <p:spPr>
          <a:xfrm>
            <a:off x="5948679" y="711200"/>
            <a:ext cx="5796281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25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FB56-E332-0ED5-57CC-9780BA5F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FC96C-2F1B-6EEE-6C62-0409CDAC9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77700"/>
            <a:ext cx="7588036" cy="50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96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Si bulk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7"/>
            <a:ext cx="5880100" cy="4320453"/>
          </a:xfrm>
        </p:spPr>
        <p:txBody>
          <a:bodyPr>
            <a:normAutofit/>
          </a:bodyPr>
          <a:lstStyle/>
          <a:p>
            <a:r>
              <a:rPr lang="en-US" altLang="zh-CN" dirty="0"/>
              <a:t>FCC lattice</a:t>
            </a:r>
          </a:p>
          <a:p>
            <a:r>
              <a:rPr lang="en-US" altLang="zh-CN" dirty="0"/>
              <a:t>2 atoms in primitive cell</a:t>
            </a:r>
          </a:p>
          <a:p>
            <a:r>
              <a:rPr lang="en-US" altLang="zh-CN" dirty="0"/>
              <a:t>Each Si bonded with 4 Si</a:t>
            </a:r>
          </a:p>
          <a:p>
            <a:endParaRPr lang="en-US" altLang="zh-CN" dirty="0"/>
          </a:p>
          <a:p>
            <a:r>
              <a:rPr lang="en-US" altLang="zh-CN" dirty="0"/>
              <a:t>Band structures: eigenvalues at each k-points</a:t>
            </a:r>
          </a:p>
          <a:p>
            <a:pPr lvl="1"/>
            <a:r>
              <a:rPr lang="en-US" altLang="zh-CN" dirty="0"/>
              <a:t>Band gap (direct or indirect)</a:t>
            </a:r>
          </a:p>
          <a:p>
            <a:r>
              <a:rPr lang="en-US" altLang="zh-CN" dirty="0"/>
              <a:t>Density of states: number of states at given energy </a:t>
            </a: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7" t="15409" r="21111" b="17296"/>
          <a:stretch/>
        </p:blipFill>
        <p:spPr>
          <a:xfrm>
            <a:off x="7175500" y="2035898"/>
            <a:ext cx="4575798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can solve a small molecule but…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60517" cy="4351338"/>
          </a:xfrm>
        </p:spPr>
        <p:txBody>
          <a:bodyPr/>
          <a:lstStyle/>
          <a:p>
            <a:r>
              <a:rPr lang="en-US" altLang="zh-CN" dirty="0"/>
              <a:t>10</a:t>
            </a:r>
            <a:r>
              <a:rPr lang="en-US" altLang="zh-CN" baseline="30000" dirty="0"/>
              <a:t>23</a:t>
            </a:r>
            <a:r>
              <a:rPr lang="en-US" altLang="zh-CN" dirty="0"/>
              <a:t> atoms in 1cm</a:t>
            </a:r>
            <a:r>
              <a:rPr lang="en-US" altLang="zh-CN" baseline="30000" dirty="0"/>
              <a:t>3</a:t>
            </a:r>
            <a:r>
              <a:rPr lang="en-US" altLang="zh-CN" dirty="0"/>
              <a:t> solid material</a:t>
            </a:r>
          </a:p>
          <a:p>
            <a:r>
              <a:rPr lang="en-US" altLang="zh-CN" dirty="0"/>
              <a:t>Impossible to calculate directly!</a:t>
            </a:r>
          </a:p>
          <a:p>
            <a:endParaRPr lang="en-US" altLang="zh-CN" dirty="0"/>
          </a:p>
          <a:p>
            <a:r>
              <a:rPr lang="en-US" altLang="zh-CN" dirty="0"/>
              <a:t>Crystal : solid material arranged in an ordered structure</a:t>
            </a:r>
          </a:p>
          <a:p>
            <a:endParaRPr lang="en-US" altLang="zh-CN" dirty="0"/>
          </a:p>
          <a:p>
            <a:r>
              <a:rPr lang="en-US" altLang="zh-CN" dirty="0"/>
              <a:t>Utilize this condition to simplify the problem?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114453" y="1794116"/>
            <a:ext cx="472751" cy="1307679"/>
            <a:chOff x="9859347" y="2058955"/>
            <a:chExt cx="472751" cy="1307679"/>
          </a:xfrm>
        </p:grpSpPr>
        <p:sp>
          <p:nvSpPr>
            <p:cNvPr id="5" name="椭圆 4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>
              <a:stCxn id="5" idx="4"/>
              <a:endCxn id="6" idx="0"/>
            </p:cNvCxnSpPr>
            <p:nvPr/>
          </p:nvCxnSpPr>
          <p:spPr>
            <a:xfrm>
              <a:off x="10095723" y="2531706"/>
              <a:ext cx="0" cy="36217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7411616" y="4276530"/>
            <a:ext cx="472751" cy="1307679"/>
            <a:chOff x="9859347" y="2058955"/>
            <a:chExt cx="472751" cy="1307679"/>
          </a:xfrm>
        </p:grpSpPr>
        <p:sp>
          <p:nvSpPr>
            <p:cNvPr id="12" name="椭圆 11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2" idx="4"/>
              <a:endCxn id="13" idx="0"/>
            </p:cNvCxnSpPr>
            <p:nvPr/>
          </p:nvCxnSpPr>
          <p:spPr>
            <a:xfrm>
              <a:off x="10095723" y="2531706"/>
              <a:ext cx="0" cy="36217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8120743" y="4276529"/>
            <a:ext cx="472751" cy="1307679"/>
            <a:chOff x="9859347" y="2058955"/>
            <a:chExt cx="472751" cy="1307679"/>
          </a:xfrm>
        </p:grpSpPr>
        <p:sp>
          <p:nvSpPr>
            <p:cNvPr id="16" name="椭圆 15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6" idx="4"/>
              <a:endCxn id="17" idx="0"/>
            </p:cNvCxnSpPr>
            <p:nvPr/>
          </p:nvCxnSpPr>
          <p:spPr>
            <a:xfrm>
              <a:off x="10095723" y="2531706"/>
              <a:ext cx="0" cy="36217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10232571" y="4512904"/>
            <a:ext cx="417464" cy="417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0619629" y="3835051"/>
            <a:ext cx="417464" cy="417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0297886" y="5111457"/>
            <a:ext cx="417464" cy="417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037093" y="4854698"/>
            <a:ext cx="417464" cy="417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1529526" y="3931296"/>
            <a:ext cx="417464" cy="417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91515" y="4691841"/>
            <a:ext cx="404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/>
              <a:t>…</a:t>
            </a:r>
            <a:endParaRPr lang="zh-CN" altLang="en-US" sz="2500" b="1" dirty="0"/>
          </a:p>
        </p:txBody>
      </p:sp>
      <p:grpSp>
        <p:nvGrpSpPr>
          <p:cNvPr id="25" name="组合 24"/>
          <p:cNvGrpSpPr/>
          <p:nvPr/>
        </p:nvGrpSpPr>
        <p:grpSpPr>
          <a:xfrm>
            <a:off x="6355702" y="4276528"/>
            <a:ext cx="472751" cy="1307679"/>
            <a:chOff x="9859347" y="2058955"/>
            <a:chExt cx="472751" cy="1307679"/>
          </a:xfrm>
        </p:grpSpPr>
        <p:sp>
          <p:nvSpPr>
            <p:cNvPr id="26" name="椭圆 25"/>
            <p:cNvSpPr/>
            <p:nvPr/>
          </p:nvSpPr>
          <p:spPr>
            <a:xfrm>
              <a:off x="9859347" y="2058955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859347" y="2893883"/>
              <a:ext cx="472751" cy="47275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stCxn id="26" idx="4"/>
              <a:endCxn id="27" idx="0"/>
            </p:cNvCxnSpPr>
            <p:nvPr/>
          </p:nvCxnSpPr>
          <p:spPr>
            <a:xfrm>
              <a:off x="10095723" y="2531706"/>
              <a:ext cx="0" cy="36217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箭头连接符 29"/>
          <p:cNvCxnSpPr/>
          <p:nvPr/>
        </p:nvCxnSpPr>
        <p:spPr>
          <a:xfrm flipH="1">
            <a:off x="7595118" y="3004457"/>
            <a:ext cx="1082351" cy="10393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0073870" y="2687736"/>
            <a:ext cx="1152330" cy="8869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乘号 32"/>
          <p:cNvSpPr/>
          <p:nvPr/>
        </p:nvSpPr>
        <p:spPr>
          <a:xfrm>
            <a:off x="10506618" y="2809436"/>
            <a:ext cx="606571" cy="58471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618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6DEA-6A4C-8F47-813F-B8B5157A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FC295-80E4-BB4B-BE74-A7B669A39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3" y="1037025"/>
            <a:ext cx="4900475" cy="5018087"/>
          </a:xfrm>
          <a:prstGeom prst="rect">
            <a:avLst/>
          </a:prstGeom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A7884587-75CA-E749-8BC4-08E70C7EA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197" y="899919"/>
            <a:ext cx="6416805" cy="4812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5A3AC9-796B-4C44-A402-C436A6566EF0}"/>
              </a:ext>
            </a:extLst>
          </p:cNvPr>
          <p:cNvSpPr txBox="1"/>
          <p:nvPr/>
        </p:nvSpPr>
        <p:spPr>
          <a:xfrm>
            <a:off x="1906859" y="446049"/>
            <a:ext cx="169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Si Band structure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88D0B-8CFB-6A41-9DC2-1145B08D5043}"/>
              </a:ext>
            </a:extLst>
          </p:cNvPr>
          <p:cNvSpPr txBox="1"/>
          <p:nvPr/>
        </p:nvSpPr>
        <p:spPr>
          <a:xfrm>
            <a:off x="8688658" y="576753"/>
            <a:ext cx="169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Calculated Si Band structure </a:t>
            </a:r>
          </a:p>
        </p:txBody>
      </p:sp>
    </p:spTree>
    <p:extLst>
      <p:ext uri="{BB962C8B-B14F-4D97-AF65-F5344CB8AC3E}">
        <p14:creationId xmlns:p14="http://schemas.microsoft.com/office/powerpoint/2010/main" val="2244806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 in terminal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915855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Top left :Applications – System Tools – Terminal</a:t>
            </a:r>
          </a:p>
          <a:p>
            <a:endParaRPr lang="en-US" altLang="zh-CN" dirty="0"/>
          </a:p>
          <a:p>
            <a:r>
              <a:rPr lang="en-US" altLang="zh-CN" dirty="0"/>
              <a:t>Type commands and press enter to run commands in terminal</a:t>
            </a:r>
          </a:p>
          <a:p>
            <a:r>
              <a:rPr lang="en-US" altLang="zh-CN" dirty="0"/>
              <a:t>Run following commands one by one to start: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CHTC:  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ssh </a:t>
            </a:r>
            <a:r>
              <a:rPr lang="en-US" altLang="zh-CN" dirty="0" err="1">
                <a:solidFill>
                  <a:srgbClr val="FF0000"/>
                </a:solidFill>
              </a:rPr>
              <a:t>username@</a:t>
            </a:r>
            <a:r>
              <a:rPr lang="en-US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spark-login.chtc.wisc.edu</a:t>
            </a:r>
            <a:endParaRPr lang="en-US" dirty="0">
              <a:solidFill>
                <a:srgbClr val="C00000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cd /scratch/username</a:t>
            </a:r>
          </a:p>
          <a:p>
            <a:pPr lvl="1"/>
            <a:r>
              <a:rPr lang="en-US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cp -r /home/groups/</a:t>
            </a:r>
            <a:r>
              <a:rPr lang="en-US" dirty="0" err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mse_course_ping</a:t>
            </a:r>
            <a:r>
              <a:rPr lang="en-US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/examples/QE/silicon/ 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cd silicon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464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FCC band structure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178300" cy="4351338"/>
          </a:xfrm>
        </p:spPr>
        <p:txBody>
          <a:bodyPr/>
          <a:lstStyle/>
          <a:p>
            <a:r>
              <a:rPr lang="en-US" altLang="zh-CN" dirty="0"/>
              <a:t>Special k-points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Xcrysden</a:t>
            </a:r>
            <a:r>
              <a:rPr lang="en-US" altLang="zh-CN" dirty="0">
                <a:solidFill>
                  <a:srgbClr val="FF0000"/>
                </a:solidFill>
              </a:rPr>
              <a:t>: Menu-Tools-k-path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88" y="334963"/>
            <a:ext cx="6386512" cy="63865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40121"/>
            <a:ext cx="4093491" cy="31987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37400" y="6568688"/>
            <a:ext cx="421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https://en.wikipedia.org/wiki/Brillouin_zone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52079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991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Tasks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996360"/>
            <a:ext cx="11049000" cy="586163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/>
              <a:t>On CHTC, type:  </a:t>
            </a:r>
            <a:r>
              <a:rPr lang="en-US" sz="11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sbatch</a:t>
            </a:r>
            <a:r>
              <a:rPr lang="en-US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qe</a:t>
            </a:r>
            <a:r>
              <a:rPr lang="en-US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-batch-</a:t>
            </a:r>
            <a:r>
              <a:rPr lang="en-US" sz="11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script.sh</a:t>
            </a:r>
            <a:r>
              <a:rPr lang="en-US" sz="11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 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/>
              <a:t>On local machine</a:t>
            </a:r>
          </a:p>
          <a:p>
            <a:pPr>
              <a:lnSpc>
                <a:spcPct val="120000"/>
              </a:lnSpc>
            </a:pPr>
            <a:r>
              <a:rPr lang="en-US" altLang="zh-CN" sz="1600" dirty="0"/>
              <a:t>Run a </a:t>
            </a:r>
            <a:r>
              <a:rPr lang="en-US" altLang="zh-CN" sz="1600" dirty="0" err="1"/>
              <a:t>scf</a:t>
            </a:r>
            <a:r>
              <a:rPr lang="en-US" altLang="zh-CN" sz="1600" dirty="0"/>
              <a:t> calculation to get charge density </a:t>
            </a:r>
            <a:br>
              <a:rPr lang="en-US" altLang="zh-CN" sz="1600" dirty="0"/>
            </a:br>
            <a:r>
              <a:rPr lang="en-US" altLang="zh-CN" sz="1600" dirty="0" err="1">
                <a:solidFill>
                  <a:srgbClr val="FF0000"/>
                </a:solidFill>
              </a:rPr>
              <a:t>pw.x</a:t>
            </a:r>
            <a:r>
              <a:rPr lang="en-US" altLang="zh-CN" sz="1600" dirty="0">
                <a:solidFill>
                  <a:srgbClr val="FF0000"/>
                </a:solidFill>
              </a:rPr>
              <a:t> &lt; scf.in &gt; </a:t>
            </a:r>
            <a:r>
              <a:rPr lang="en-US" altLang="zh-CN" sz="1600" dirty="0" err="1">
                <a:solidFill>
                  <a:srgbClr val="FF0000"/>
                </a:solidFill>
              </a:rPr>
              <a:t>scf.out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Run a </a:t>
            </a:r>
            <a:r>
              <a:rPr lang="en-US" altLang="zh-CN" sz="1600" dirty="0" err="1"/>
              <a:t>nscf</a:t>
            </a:r>
            <a:r>
              <a:rPr lang="en-US" altLang="zh-CN" sz="1600" dirty="0"/>
              <a:t> calculation to get eigenvalues on special k-points</a:t>
            </a:r>
            <a:br>
              <a:rPr lang="en-US" altLang="zh-CN" sz="1600" dirty="0"/>
            </a:br>
            <a:r>
              <a:rPr lang="en-US" altLang="zh-CN" sz="1600" dirty="0" err="1">
                <a:solidFill>
                  <a:srgbClr val="FF0000"/>
                </a:solidFill>
              </a:rPr>
              <a:t>pw.x</a:t>
            </a:r>
            <a:r>
              <a:rPr lang="en-US" altLang="zh-CN" sz="1600" dirty="0">
                <a:solidFill>
                  <a:srgbClr val="FF0000"/>
                </a:solidFill>
              </a:rPr>
              <a:t> &lt; nscf.in &gt; </a:t>
            </a:r>
            <a:r>
              <a:rPr lang="en-US" altLang="zh-CN" sz="1600" dirty="0" err="1">
                <a:solidFill>
                  <a:srgbClr val="FF0000"/>
                </a:solidFill>
              </a:rPr>
              <a:t>nscf.out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Run </a:t>
            </a:r>
            <a:r>
              <a:rPr lang="en-US" altLang="zh-CN" sz="1600" dirty="0" err="1"/>
              <a:t>bands.x</a:t>
            </a:r>
            <a:r>
              <a:rPr lang="en-US" altLang="zh-CN" sz="1600" dirty="0"/>
              <a:t>  and </a:t>
            </a:r>
            <a:r>
              <a:rPr lang="en-US" altLang="zh-CN" sz="1600" dirty="0" err="1"/>
              <a:t>plotband.x</a:t>
            </a:r>
            <a:r>
              <a:rPr lang="en-US" altLang="zh-CN" sz="1600" dirty="0"/>
              <a:t> to generate data files to plot</a:t>
            </a:r>
            <a:br>
              <a:rPr lang="en-US" altLang="zh-CN" sz="1600" dirty="0"/>
            </a:br>
            <a:r>
              <a:rPr lang="en-US" altLang="zh-CN" sz="1600" dirty="0" err="1">
                <a:solidFill>
                  <a:srgbClr val="FF0000"/>
                </a:solidFill>
              </a:rPr>
              <a:t>bands.x</a:t>
            </a:r>
            <a:r>
              <a:rPr lang="en-US" altLang="zh-CN" sz="1600" dirty="0">
                <a:solidFill>
                  <a:srgbClr val="FF0000"/>
                </a:solidFill>
              </a:rPr>
              <a:t> &lt; bands.in &gt; </a:t>
            </a:r>
            <a:r>
              <a:rPr lang="en-US" altLang="zh-CN" sz="1600" dirty="0" err="1">
                <a:solidFill>
                  <a:srgbClr val="FF0000"/>
                </a:solidFill>
              </a:rPr>
              <a:t>bands.out</a:t>
            </a:r>
            <a:br>
              <a:rPr lang="en-US" altLang="zh-CN" sz="1600" dirty="0">
                <a:solidFill>
                  <a:srgbClr val="FF0000"/>
                </a:solidFill>
              </a:rPr>
            </a:br>
            <a:r>
              <a:rPr lang="en-US" altLang="zh-CN" sz="1600" dirty="0" err="1">
                <a:solidFill>
                  <a:srgbClr val="FF0000"/>
                </a:solidFill>
              </a:rPr>
              <a:t>plotband.x</a:t>
            </a:r>
            <a:r>
              <a:rPr lang="en-US" altLang="zh-CN" sz="1600" dirty="0">
                <a:solidFill>
                  <a:srgbClr val="FF0000"/>
                </a:solidFill>
              </a:rPr>
              <a:t> &lt; plotband.in &gt; </a:t>
            </a:r>
            <a:r>
              <a:rPr lang="en-US" altLang="zh-CN" sz="1600" dirty="0" err="1">
                <a:solidFill>
                  <a:srgbClr val="FF0000"/>
                </a:solidFill>
              </a:rPr>
              <a:t>plotband.out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Run a </a:t>
            </a:r>
            <a:r>
              <a:rPr lang="en-US" altLang="zh-CN" sz="1600" dirty="0" err="1"/>
              <a:t>nscf</a:t>
            </a:r>
            <a:r>
              <a:rPr lang="en-US" altLang="zh-CN" sz="1600" dirty="0"/>
              <a:t> calculation for better density of states plot</a:t>
            </a:r>
            <a:br>
              <a:rPr lang="en-US" altLang="zh-CN" sz="1600" dirty="0"/>
            </a:br>
            <a:r>
              <a:rPr lang="en-US" altLang="zh-CN" sz="1600" dirty="0" err="1">
                <a:solidFill>
                  <a:srgbClr val="FF0000"/>
                </a:solidFill>
              </a:rPr>
              <a:t>pw.x</a:t>
            </a:r>
            <a:r>
              <a:rPr lang="en-US" altLang="zh-CN" sz="1600" dirty="0">
                <a:solidFill>
                  <a:srgbClr val="FF0000"/>
                </a:solidFill>
              </a:rPr>
              <a:t> &lt; nscf-dos.in &gt; </a:t>
            </a:r>
            <a:r>
              <a:rPr lang="en-US" altLang="zh-CN" sz="1600" dirty="0" err="1">
                <a:solidFill>
                  <a:srgbClr val="FF0000"/>
                </a:solidFill>
              </a:rPr>
              <a:t>nscf-dos.out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Run </a:t>
            </a:r>
            <a:r>
              <a:rPr lang="en-US" altLang="zh-CN" sz="1600" dirty="0" err="1"/>
              <a:t>dos.x</a:t>
            </a:r>
            <a:r>
              <a:rPr lang="en-US" altLang="zh-CN" sz="1600" dirty="0"/>
              <a:t> to generate data files to plot</a:t>
            </a:r>
            <a:br>
              <a:rPr lang="en-US" altLang="zh-CN" sz="1600" dirty="0"/>
            </a:br>
            <a:r>
              <a:rPr lang="en-US" altLang="zh-CN" sz="1600" dirty="0" err="1">
                <a:solidFill>
                  <a:srgbClr val="FF0000"/>
                </a:solidFill>
              </a:rPr>
              <a:t>dos.x</a:t>
            </a:r>
            <a:r>
              <a:rPr lang="en-US" altLang="zh-CN" sz="1600" dirty="0">
                <a:solidFill>
                  <a:srgbClr val="FF0000"/>
                </a:solidFill>
              </a:rPr>
              <a:t>  &lt; dos.in &gt; </a:t>
            </a:r>
            <a:r>
              <a:rPr lang="en-US" altLang="zh-CN" sz="1600" dirty="0" err="1">
                <a:solidFill>
                  <a:srgbClr val="FF0000"/>
                </a:solidFill>
              </a:rPr>
              <a:t>dos.out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Alternatively, run:  </a:t>
            </a:r>
            <a:r>
              <a:rPr lang="en-US" altLang="zh-CN" sz="1600" dirty="0" err="1">
                <a:solidFill>
                  <a:srgbClr val="C00000"/>
                </a:solidFill>
              </a:rPr>
              <a:t>chmod</a:t>
            </a:r>
            <a:r>
              <a:rPr lang="en-US" altLang="zh-CN" sz="1600" dirty="0">
                <a:solidFill>
                  <a:srgbClr val="C00000"/>
                </a:solidFill>
              </a:rPr>
              <a:t> +x </a:t>
            </a:r>
            <a:r>
              <a:rPr lang="en-US" altLang="zh-CN" sz="1600" dirty="0" err="1">
                <a:solidFill>
                  <a:srgbClr val="C00000"/>
                </a:solidFill>
              </a:rPr>
              <a:t>run.sh</a:t>
            </a:r>
            <a:r>
              <a:rPr lang="en-US" altLang="zh-CN" sz="1600" dirty="0">
                <a:solidFill>
                  <a:srgbClr val="C00000"/>
                </a:solidFill>
              </a:rPr>
              <a:t>  </a:t>
            </a:r>
            <a:r>
              <a:rPr lang="en-US" altLang="zh-CN" sz="1600" dirty="0"/>
              <a:t>after finish:</a:t>
            </a:r>
            <a:r>
              <a:rPr lang="en-US" altLang="zh-CN" sz="1600" dirty="0">
                <a:solidFill>
                  <a:srgbClr val="C00000"/>
                </a:solidFill>
              </a:rPr>
              <a:t>  ./</a:t>
            </a:r>
            <a:r>
              <a:rPr lang="en-US" altLang="zh-CN" sz="1600" dirty="0" err="1">
                <a:solidFill>
                  <a:srgbClr val="C00000"/>
                </a:solidFill>
              </a:rPr>
              <a:t>run.sh</a:t>
            </a:r>
            <a:r>
              <a:rPr lang="en-US" altLang="zh-CN" sz="1600" dirty="0">
                <a:solidFill>
                  <a:srgbClr val="C00000"/>
                </a:solidFill>
              </a:rPr>
              <a:t> </a:t>
            </a:r>
          </a:p>
          <a:p>
            <a:r>
              <a:rPr lang="en-US" altLang="zh-CN" sz="1600" dirty="0"/>
              <a:t>CHTC: After finish, download the entire folder to local directory. The visualization software does not work on CHTC.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-r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@spark-login.chtc.wisc.edu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:/scratch/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/silicon .    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en-US" altLang="zh-CN" sz="1600" dirty="0"/>
              <a:t>Plot bandstructure and DOS</a:t>
            </a:r>
            <a:br>
              <a:rPr lang="en-US" altLang="zh-CN" sz="1600" dirty="0"/>
            </a:br>
            <a:r>
              <a:rPr lang="en-US" altLang="zh-CN" sz="1600" dirty="0"/>
              <a:t>	</a:t>
            </a:r>
            <a:r>
              <a:rPr lang="en-US" altLang="zh-CN" sz="1600" dirty="0" err="1">
                <a:solidFill>
                  <a:srgbClr val="FF0000"/>
                </a:solidFill>
              </a:rPr>
              <a:t>gnuplot</a:t>
            </a:r>
            <a:r>
              <a:rPr lang="en-US" altLang="zh-CN" sz="1600" dirty="0">
                <a:solidFill>
                  <a:srgbClr val="FF0000"/>
                </a:solidFill>
              </a:rPr>
              <a:t> –persist plot.v4.gnu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46076"/>
            <a:ext cx="2743200" cy="365125"/>
          </a:xfrm>
        </p:spPr>
        <p:txBody>
          <a:bodyPr/>
          <a:lstStyle/>
          <a:p>
            <a:fld id="{CF13CABB-6542-482D-A17F-84AB241D6ACE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9CEA4-6EAF-904B-AB6A-2A73FD978C18}"/>
              </a:ext>
            </a:extLst>
          </p:cNvPr>
          <p:cNvSpPr/>
          <p:nvPr/>
        </p:nvSpPr>
        <p:spPr>
          <a:xfrm>
            <a:off x="838199" y="1078788"/>
            <a:ext cx="10432551" cy="54774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7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511" y="137010"/>
            <a:ext cx="3352217" cy="62749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SCF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917163" cy="4895850"/>
          </a:xfrm>
        </p:spPr>
        <p:txBody>
          <a:bodyPr>
            <a:normAutofit/>
          </a:bodyPr>
          <a:lstStyle/>
          <a:p>
            <a:r>
              <a:rPr lang="en-US" altLang="zh-CN" dirty="0"/>
              <a:t>‘</a:t>
            </a:r>
            <a:r>
              <a:rPr lang="en-US" altLang="zh-CN" dirty="0" err="1"/>
              <a:t>scf</a:t>
            </a:r>
            <a:r>
              <a:rPr lang="en-US" altLang="zh-CN" dirty="0"/>
              <a:t>’ for self-consistent-field</a:t>
            </a:r>
          </a:p>
          <a:p>
            <a:r>
              <a:rPr lang="en-US" altLang="zh-CN" dirty="0"/>
              <a:t>set files/folder to read and write and what to write</a:t>
            </a:r>
          </a:p>
          <a:p>
            <a:r>
              <a:rPr lang="en-US" altLang="zh-CN" dirty="0"/>
              <a:t>10.26 Bohr (5Å) FCC cell</a:t>
            </a:r>
          </a:p>
          <a:p>
            <a:r>
              <a:rPr lang="en-US" altLang="zh-CN" dirty="0"/>
              <a:t>2 atoms and 1 types of atoms (Si)</a:t>
            </a:r>
          </a:p>
          <a:p>
            <a:r>
              <a:rPr lang="en-US" altLang="zh-CN" dirty="0"/>
              <a:t>basis set size of wavefunction </a:t>
            </a:r>
          </a:p>
          <a:p>
            <a:r>
              <a:rPr lang="en-US" altLang="zh-CN" dirty="0"/>
              <a:t>Species: Pseudo potentials filename</a:t>
            </a:r>
          </a:p>
          <a:p>
            <a:r>
              <a:rPr lang="en-US" altLang="zh-CN" dirty="0"/>
              <a:t>Position of 2 atoms</a:t>
            </a:r>
          </a:p>
          <a:p>
            <a:r>
              <a:rPr lang="en-US" altLang="zh-CN" dirty="0"/>
              <a:t>6x6x6 K-points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6176865" y="597159"/>
            <a:ext cx="2488164" cy="14306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8665029" y="383851"/>
            <a:ext cx="2600130" cy="17417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8665029" y="696686"/>
            <a:ext cx="2688771" cy="106991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665029" y="2152261"/>
            <a:ext cx="3135085" cy="422988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8665029" y="2625012"/>
            <a:ext cx="3135085" cy="38566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665029" y="3010678"/>
            <a:ext cx="3135085" cy="19905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540620" y="4690188"/>
            <a:ext cx="3383902" cy="54739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8540620" y="5286003"/>
            <a:ext cx="2911152" cy="685589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endCxn id="16" idx="1"/>
          </p:cNvCxnSpPr>
          <p:nvPr/>
        </p:nvCxnSpPr>
        <p:spPr>
          <a:xfrm flipV="1">
            <a:off x="6176865" y="1231641"/>
            <a:ext cx="2488164" cy="13436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17" idx="1"/>
          </p:cNvCxnSpPr>
          <p:nvPr/>
        </p:nvCxnSpPr>
        <p:spPr>
          <a:xfrm flipV="1">
            <a:off x="5268686" y="2363755"/>
            <a:ext cx="3396343" cy="10739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8" idx="1"/>
          </p:cNvCxnSpPr>
          <p:nvPr/>
        </p:nvCxnSpPr>
        <p:spPr>
          <a:xfrm flipV="1">
            <a:off x="6562531" y="2817845"/>
            <a:ext cx="2102498" cy="9246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19" idx="1"/>
          </p:cNvCxnSpPr>
          <p:nvPr/>
        </p:nvCxnSpPr>
        <p:spPr>
          <a:xfrm flipV="1">
            <a:off x="6015134" y="3110205"/>
            <a:ext cx="2649895" cy="1380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20" idx="1"/>
          </p:cNvCxnSpPr>
          <p:nvPr/>
        </p:nvCxnSpPr>
        <p:spPr>
          <a:xfrm flipV="1">
            <a:off x="6755363" y="4963887"/>
            <a:ext cx="1785257" cy="248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endCxn id="21" idx="1"/>
          </p:cNvCxnSpPr>
          <p:nvPr/>
        </p:nvCxnSpPr>
        <p:spPr>
          <a:xfrm>
            <a:off x="4368800" y="5511284"/>
            <a:ext cx="4171820" cy="1175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8540620" y="5958325"/>
            <a:ext cx="3383902" cy="42373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796781" y="6008916"/>
            <a:ext cx="4703730" cy="1423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97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NSCF for band structure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76591"/>
            <a:ext cx="2881750" cy="673202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4279900" y="529447"/>
            <a:ext cx="4715329" cy="5686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8995229" y="316139"/>
            <a:ext cx="2600130" cy="17417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906329" y="2985278"/>
            <a:ext cx="3135085" cy="19905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02876" y="5302699"/>
            <a:ext cx="7082972" cy="1435472"/>
            <a:chOff x="4294876" y="5286003"/>
            <a:chExt cx="7082972" cy="1435472"/>
          </a:xfrm>
        </p:grpSpPr>
        <p:sp>
          <p:nvSpPr>
            <p:cNvPr id="11" name="圆角矩形 10"/>
            <p:cNvSpPr/>
            <p:nvPr/>
          </p:nvSpPr>
          <p:spPr>
            <a:xfrm>
              <a:off x="8466696" y="5286003"/>
              <a:ext cx="2911152" cy="1435472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endCxn id="11" idx="1"/>
            </p:cNvCxnSpPr>
            <p:nvPr/>
          </p:nvCxnSpPr>
          <p:spPr>
            <a:xfrm>
              <a:off x="4294876" y="5511284"/>
              <a:ext cx="4171820" cy="4924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 flipV="1">
            <a:off x="6210300" y="3081586"/>
            <a:ext cx="2708008" cy="5261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23900" y="5112481"/>
            <a:ext cx="363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 list of special k-points</a:t>
            </a:r>
          </a:p>
          <a:p>
            <a:r>
              <a:rPr lang="en-US" altLang="zh-CN" sz="2400" dirty="0"/>
              <a:t>5 points along each line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070100" y="3334162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Including more bands to plot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75117" y="1535007"/>
            <a:ext cx="628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Non-self consistent field: compute eigenvalues and wavefunctions from fixed charge density (no update)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565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41" y="0"/>
            <a:ext cx="3245262" cy="66363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NSCF for density of states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56</a:t>
            </a:fld>
            <a:endParaRPr lang="zh-CN" altLang="en-US"/>
          </a:p>
        </p:txBody>
      </p:sp>
      <p:cxnSp>
        <p:nvCxnSpPr>
          <p:cNvPr id="8" name="直接连接符 7"/>
          <p:cNvCxnSpPr>
            <a:stCxn id="19" idx="3"/>
          </p:cNvCxnSpPr>
          <p:nvPr/>
        </p:nvCxnSpPr>
        <p:spPr>
          <a:xfrm flipV="1">
            <a:off x="6961617" y="529447"/>
            <a:ext cx="2033612" cy="16057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8995229" y="316139"/>
            <a:ext cx="2600130" cy="17417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854318" y="3557668"/>
            <a:ext cx="3135085" cy="19905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72321" y="5892367"/>
            <a:ext cx="7082972" cy="813328"/>
            <a:chOff x="4064321" y="5875671"/>
            <a:chExt cx="7082972" cy="813328"/>
          </a:xfrm>
        </p:grpSpPr>
        <p:sp>
          <p:nvSpPr>
            <p:cNvPr id="11" name="圆角矩形 10"/>
            <p:cNvSpPr/>
            <p:nvPr/>
          </p:nvSpPr>
          <p:spPr>
            <a:xfrm>
              <a:off x="8236141" y="6097628"/>
              <a:ext cx="2911152" cy="591371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064321" y="5875671"/>
              <a:ext cx="4171820" cy="4924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6210300" y="3607726"/>
            <a:ext cx="2644018" cy="494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23900" y="5112481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More k-points for better looking DOS and preserve fine DOS structures</a:t>
            </a:r>
          </a:p>
          <a:p>
            <a:r>
              <a:rPr lang="en-US" altLang="zh-CN" sz="2400" dirty="0"/>
              <a:t>(In this example only 6x6x6 for speed)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75117" y="3334162"/>
            <a:ext cx="58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Specific to make DOS looks better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75117" y="1535007"/>
            <a:ext cx="628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Non-self consistent field: compute eigenvalues and wavefunctions from fixed charge density (no update)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4631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66" y="955675"/>
            <a:ext cx="7687733" cy="5765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Band structure and DOS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302000" cy="4351338"/>
          </a:xfrm>
        </p:spPr>
        <p:txBody>
          <a:bodyPr/>
          <a:lstStyle/>
          <a:p>
            <a:r>
              <a:rPr lang="en-US" altLang="zh-CN" dirty="0"/>
              <a:t>Experimental band gap: 1.1eV, indirect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DFT band gap problem: always underestimate gap, 40% to no gap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83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4F0B-341E-D2C7-86F6-0D4F8B3D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</a:t>
            </a:r>
            <a:r>
              <a:rPr lang="en-US" dirty="0"/>
              <a:t>in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BBA27-F5D2-0026-BCCF-980BD45A8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9C7D3-DB24-45CB-5B8A-07AA94E0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117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Bloch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All wavefunctions in above conditions can be written as 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br>
                  <a:rPr lang="en-US" altLang="zh-CN" dirty="0"/>
                </a:b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 is a periodic function with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Proof: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6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′⋅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)⋅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br>
                  <a:rPr lang="en-US" altLang="zh-CN" dirty="0"/>
                </a:b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limited to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/>
                  <a:t>  (first Brillouin zone; see later discussion)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dirty="0"/>
                  <a:t>With periodic potential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𝑖𝐺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CN" dirty="0"/>
                  <a:t> is non-zero only for same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, solving SE: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𝑖𝐺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965" t="-1034" b="-3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93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Bravais</a:t>
            </a:r>
            <a:r>
              <a:rPr lang="en-US" altLang="zh-CN" dirty="0"/>
              <a:t> Lattice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system a potential with translation symmetry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integers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lattice vector</a:t>
                </a:r>
              </a:p>
              <a:p>
                <a:r>
                  <a:rPr lang="en-US" altLang="zh-CN" dirty="0"/>
                  <a:t>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dimensions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753" y="2520234"/>
            <a:ext cx="3994662" cy="401867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6176572" y="4543035"/>
            <a:ext cx="2111643" cy="2271825"/>
            <a:chOff x="6176572" y="4543035"/>
            <a:chExt cx="2111643" cy="2271825"/>
          </a:xfrm>
        </p:grpSpPr>
        <p:grpSp>
          <p:nvGrpSpPr>
            <p:cNvPr id="14" name="组合 13"/>
            <p:cNvGrpSpPr/>
            <p:nvPr/>
          </p:nvGrpSpPr>
          <p:grpSpPr>
            <a:xfrm>
              <a:off x="6176572" y="4543035"/>
              <a:ext cx="2111643" cy="2178440"/>
              <a:chOff x="6258634" y="4611198"/>
              <a:chExt cx="2111643" cy="2178440"/>
            </a:xfrm>
          </p:grpSpPr>
          <p:cxnSp>
            <p:nvCxnSpPr>
              <p:cNvPr id="8" name="直接箭头连接符 7"/>
              <p:cNvCxnSpPr/>
              <p:nvPr/>
            </p:nvCxnSpPr>
            <p:spPr>
              <a:xfrm flipV="1">
                <a:off x="6714368" y="4611198"/>
                <a:ext cx="11723" cy="1746739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>
                <a:off x="6714368" y="6356350"/>
                <a:ext cx="1655909" cy="182562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 flipV="1">
                <a:off x="6258634" y="5308577"/>
                <a:ext cx="1512301" cy="1481061"/>
              </a:xfrm>
              <a:prstGeom prst="straightConnector1">
                <a:avLst/>
              </a:prstGeom>
              <a:ln w="38100">
                <a:headEnd type="none" w="lg" len="lg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7688873" y="6445528"/>
                  <a:ext cx="477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873" y="6445528"/>
                  <a:ext cx="4774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176572" y="5147029"/>
                  <a:ext cx="4827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6572" y="5147029"/>
                  <a:ext cx="48276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972385" y="5231738"/>
                  <a:ext cx="4827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2385" y="5231738"/>
                  <a:ext cx="48276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017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Bravais</a:t>
            </a:r>
            <a:r>
              <a:rPr lang="en-US" altLang="zh-CN" dirty="0"/>
              <a:t> Lattice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838200" y="1825625"/>
            <a:ext cx="4965700" cy="2022475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Classified in 7 lattice system and 14 lattices according to symmetry</a:t>
            </a:r>
          </a:p>
          <a:p>
            <a:r>
              <a:rPr lang="en-US" altLang="zh-CN" dirty="0"/>
              <a:t>Centered cell can be further reduced to smaller primitive cell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1"/>
            <a:ext cx="5854700" cy="43326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27" y="4323561"/>
            <a:ext cx="5794045" cy="24455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600" y="6337598"/>
            <a:ext cx="599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https://www.physics-in-a-nutshell.com/article/11/close-packed-structures-fcc-and-hcp</a:t>
            </a:r>
          </a:p>
          <a:p>
            <a:r>
              <a:rPr lang="en-US" altLang="zh-CN" sz="1200" dirty="0"/>
              <a:t>https://en.wikipedia.org/wiki/Bravais_lattice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1" y="4693850"/>
            <a:ext cx="3901117" cy="14385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48241" y="4191000"/>
            <a:ext cx="456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Convention cell (FCC)     Primitive cell (FCC)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30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Reciprocal lattice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Fourier transform: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𝑖𝐺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a periodic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altLang="zh-CN" dirty="0"/>
                  <a:t> is nonzero only at 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US" altLang="zh-CN" dirty="0"/>
                  <a:t> 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1,2,3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/(2,3,1)/(3,1,2)</m:t>
                    </m:r>
                  </m:oMath>
                </a14:m>
                <a:r>
                  <a:rPr lang="en-US" altLang="zh-CN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volume of the unit cell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6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4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78F4-FC20-ECD6-1252-6207A67C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Reciprocal Lattice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2AEAFF-8289-731B-7500-FC7B6E00A8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Every Bravais lattice (in real space) has a corresponding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Reciprocal lattice (in “k-space” or “reciprocal space” ).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The Reciprocal lattice: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ffectLst/>
                  <a:latin typeface="Helvetica" pitchFamily="2" charset="0"/>
                </a:endParaRPr>
              </a:p>
              <a:p>
                <a:r>
                  <a:rPr lang="en-US" dirty="0">
                    <a:effectLst/>
                    <a:latin typeface="Helvetica" pitchFamily="2" charset="0"/>
                  </a:rPr>
                  <a:t>Spacing of </a:t>
                </a:r>
                <a:r>
                  <a:rPr lang="en-US" dirty="0">
                    <a:solidFill>
                      <a:srgbClr val="009B00"/>
                    </a:solidFill>
                    <a:effectLst/>
                    <a:latin typeface="Times"/>
                  </a:rPr>
                  <a:t>R</a:t>
                </a:r>
                <a:r>
                  <a:rPr lang="en-US" dirty="0">
                    <a:solidFill>
                      <a:srgbClr val="009B00"/>
                    </a:solidFill>
                    <a:effectLst/>
                    <a:latin typeface="Helvetica" pitchFamily="2" charset="0"/>
                  </a:rPr>
                  <a:t>’s </a:t>
                </a:r>
                <a:r>
                  <a:rPr lang="en-US" dirty="0">
                    <a:effectLst/>
                    <a:latin typeface="Helvetica" pitchFamily="2" charset="0"/>
                  </a:rPr>
                  <a:t>inversely proportional to spacing of </a:t>
                </a:r>
                <a:r>
                  <a:rPr lang="en-US" dirty="0">
                    <a:solidFill>
                      <a:srgbClr val="7030A0"/>
                    </a:solidFill>
                    <a:effectLst/>
                    <a:latin typeface="Times"/>
                  </a:rPr>
                  <a:t>G</a:t>
                </a:r>
                <a:r>
                  <a:rPr lang="en-US" dirty="0">
                    <a:solidFill>
                      <a:srgbClr val="7030A0"/>
                    </a:solidFill>
                    <a:effectLst/>
                    <a:latin typeface="Helvetica" pitchFamily="2" charset="0"/>
                  </a:rPr>
                  <a:t>’s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2AEAFF-8289-731B-7500-FC7B6E00A8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73E3D-243E-B2FA-9FC1-D4AC688E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CABB-6542-482D-A17F-84AB241D6ACE}" type="slidenum">
              <a:rPr lang="zh-CN" altLang="en-US" smtClean="0"/>
              <a:t>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2B6DBE-BC12-E9D9-16B3-09BE74DAA1DB}"/>
                  </a:ext>
                </a:extLst>
              </p:cNvPr>
              <p:cNvSpPr txBox="1"/>
              <p:nvPr/>
            </p:nvSpPr>
            <p:spPr>
              <a:xfrm>
                <a:off x="5322615" y="2895599"/>
                <a:ext cx="2386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2B6DBE-BC12-E9D9-16B3-09BE74DA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615" y="2895599"/>
                <a:ext cx="2386807" cy="369332"/>
              </a:xfrm>
              <a:prstGeom prst="rect">
                <a:avLst/>
              </a:prstGeom>
              <a:blipFill>
                <a:blip r:embed="rId3"/>
                <a:stretch>
                  <a:fillRect l="-1587" t="-10000" r="-317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583C13-EC40-8504-2769-1873DE4B9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610" y="3997047"/>
            <a:ext cx="6108211" cy="249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4827</TotalTime>
  <Words>1715</Words>
  <Application>Microsoft Macintosh PowerPoint</Application>
  <PresentationFormat>Widescreen</PresentationFormat>
  <Paragraphs>306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等线</vt:lpstr>
      <vt:lpstr>等线 Light</vt:lpstr>
      <vt:lpstr>Times</vt:lpstr>
      <vt:lpstr>Arial</vt:lpstr>
      <vt:lpstr>Cambria Math</vt:lpstr>
      <vt:lpstr>Helvetica</vt:lpstr>
      <vt:lpstr>Menlo</vt:lpstr>
      <vt:lpstr>Office 主题​​</vt:lpstr>
      <vt:lpstr>Quantum Mechanics for Electronic Structure II</vt:lpstr>
      <vt:lpstr>Outline</vt:lpstr>
      <vt:lpstr>Density Functional Theory </vt:lpstr>
      <vt:lpstr>Kohn-Sham equation</vt:lpstr>
      <vt:lpstr>We can solve a small molecule but…</vt:lpstr>
      <vt:lpstr>Bravais Lattice</vt:lpstr>
      <vt:lpstr>Bravais Lattice</vt:lpstr>
      <vt:lpstr>Reciprocal lattice</vt:lpstr>
      <vt:lpstr>Reciprocal Lattice</vt:lpstr>
      <vt:lpstr>Born-von Karman boundary condition</vt:lpstr>
      <vt:lpstr>Reciprocal vector</vt:lpstr>
      <vt:lpstr>Bloch Theorem</vt:lpstr>
      <vt:lpstr>Bloch theorem and DFT </vt:lpstr>
      <vt:lpstr>K-point sampling</vt:lpstr>
      <vt:lpstr>Brillouin zone in reciprocal space</vt:lpstr>
      <vt:lpstr>Irreducible Brillouin Zone</vt:lpstr>
      <vt:lpstr>Self consistent field (SCF)</vt:lpstr>
      <vt:lpstr>Self consistent field (SCF) with k-points</vt:lpstr>
      <vt:lpstr>Plane Wave Expansion of Wavefunction</vt:lpstr>
      <vt:lpstr>Truncating the Plane Wave Expansion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K-point sampling and convergence</vt:lpstr>
      <vt:lpstr>Born-von Karman boundary condition</vt:lpstr>
      <vt:lpstr>Reciprocal vector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practical aspects - poseudopotentials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Si bulk</vt:lpstr>
      <vt:lpstr>PowerPoint Presentation</vt:lpstr>
      <vt:lpstr>Practice in terminal</vt:lpstr>
      <vt:lpstr>FCC band structure</vt:lpstr>
      <vt:lpstr>Tasks</vt:lpstr>
      <vt:lpstr>Run SCF</vt:lpstr>
      <vt:lpstr>Run NSCF for band structure</vt:lpstr>
      <vt:lpstr>Run NSCF for density of states</vt:lpstr>
      <vt:lpstr>Band structure and DOS</vt:lpstr>
      <vt:lpstr>Not in class</vt:lpstr>
      <vt:lpstr>Bloch theorem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 Calculation (I)</dc:title>
  <dc:creator>F W</dc:creator>
  <cp:lastModifiedBy>yuan ping</cp:lastModifiedBy>
  <cp:revision>138</cp:revision>
  <cp:lastPrinted>2022-05-31T18:00:33Z</cp:lastPrinted>
  <dcterms:created xsi:type="dcterms:W3CDTF">2018-05-27T22:16:22Z</dcterms:created>
  <dcterms:modified xsi:type="dcterms:W3CDTF">2024-09-29T22:39:47Z</dcterms:modified>
</cp:coreProperties>
</file>